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modernComment_10E_0.xml" ContentType="application/vnd.ms-powerpoint.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CF398A3-D3AB-F36F-5AFB-9F113AA52782}" name="Prathima swetha Balaraju" initials="PB" userId="S::pbalaraju_dda13@nashss.onmicrosoft.com::05d0b931-85ad-4fce-93e0-a6820fc0d23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19" autoAdjust="0"/>
    <p:restoredTop sz="94660"/>
  </p:normalViewPr>
  <p:slideViewPr>
    <p:cSldViewPr snapToGrid="0">
      <p:cViewPr varScale="1">
        <p:scale>
          <a:sx n="120" d="100"/>
          <a:sy n="120" d="100"/>
        </p:scale>
        <p:origin x="322"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omments/modernComment_10E_0.xml><?xml version="1.0" encoding="utf-8"?>
<p188:cmLst xmlns:a="http://schemas.openxmlformats.org/drawingml/2006/main" xmlns:r="http://schemas.openxmlformats.org/officeDocument/2006/relationships" xmlns:p188="http://schemas.microsoft.com/office/powerpoint/2018/8/main">
  <p188:cm id="{DB60B379-75E1-4D98-AA7F-98E190CDAEBF}" authorId="{ECF398A3-D3AB-F36F-5AFB-9F113AA52782}" created="2024-12-18T20:29:00.672">
    <ac:deMkLst xmlns:ac="http://schemas.microsoft.com/office/drawing/2013/main/command">
      <pc:docMk xmlns:pc="http://schemas.microsoft.com/office/powerpoint/2013/main/command"/>
      <pc:sldMk xmlns:pc="http://schemas.microsoft.com/office/powerpoint/2013/main/command" cId="0" sldId="270"/>
      <ac:picMk id="3" creationId="{765A6077-4D7B-E8D9-F8BA-D08506974E8A}"/>
    </ac:deMkLst>
    <p188:txBody>
      <a:bodyPr/>
      <a:lstStyle/>
      <a:p>
        <a:r>
          <a:rPr lang="en-US"/>
          <a:t>Corr = 0.42</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jpg>
</file>

<file path=ppt/media/image23.png>
</file>

<file path=ppt/media/image24.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1df388865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1df388865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Highlight the ones are different in plot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1df388865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1df388865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1000">
              <a:solidFill>
                <a:schemeClr val="dk1"/>
              </a:solidFill>
              <a:highlight>
                <a:srgbClr val="111111"/>
              </a:highlight>
            </a:endParaRPr>
          </a:p>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1df3888657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1df3888657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31df3888657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31df3888657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1df3888657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31df3888657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1df3888657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31df3888657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31df3888657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31df3888657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31e8523da5b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31e8523da5b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1f793d14ad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1f793d14ad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1f793d14ad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1f793d14ad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1df3888657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1df3888657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31df3888657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1df3888657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31df3888657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31df3888657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1e8523da5b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1e8523da5b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31f793d14ad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31f793d14ad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1df3888657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1df3888657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1df38886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1df3888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 axis to 0</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1df3888657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1df3888657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1df388865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1df388865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Strt with 0, other line shows the avg for the rest of the countries in same plot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hyperlink" Target="https://freepngimg.com/png/87147-world-area-map-free-transparent-image-hq"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freepngimg.com/png/87147-world-area-map-free-transparent-image-hq"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hyperlink" Target="https://pixabay.com/en/meat-food-bbq-fried-meat-1155132/" TargetMode="External"/></Relationships>
</file>

<file path=ppt/slides/_rels/slide15.xml.rels><?xml version="1.0" encoding="UTF-8" standalone="yes"?>
<Relationships xmlns="http://schemas.openxmlformats.org/package/2006/relationships"><Relationship Id="rId3" Type="http://schemas.microsoft.com/office/2018/10/relationships/comments" Target="../comments/modernComment_10E_0.xm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hyperlink" Target="http://www.public-domain-image.com/free-images/sport/fitness-and-jogging/wellness-motivate-individuals-to-engage-in-physical-activity"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freepngimg.com/png/87147-world-area-map-free-transparent-image-hq"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ourworldindata.org/"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www.kaggle.com/"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pythagoreionip.blogspot.com/2014/12/" TargetMode="External"/><Relationship Id="rId2" Type="http://schemas.openxmlformats.org/officeDocument/2006/relationships/image" Target="../media/image24.jp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s://freepngimg.com/png/87147-world-area-map-free-transparent-image-hq"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freepngimg.com/png/87147-world-area-map-free-transparent-image-hq"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2211600" y="1719200"/>
            <a:ext cx="4720800" cy="52110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fontScale="55000" lnSpcReduction="20000"/>
          </a:bodyPr>
          <a:lstStyle/>
          <a:p>
            <a:pPr marL="0" lvl="0" indent="0" algn="l" rtl="0">
              <a:lnSpc>
                <a:spcPct val="135714"/>
              </a:lnSpc>
              <a:spcBef>
                <a:spcPts val="0"/>
              </a:spcBef>
              <a:spcAft>
                <a:spcPts val="0"/>
              </a:spcAft>
              <a:buClr>
                <a:schemeClr val="dk1"/>
              </a:buClr>
              <a:buSzPct val="104761"/>
              <a:buFont typeface="Arial"/>
              <a:buNone/>
            </a:pPr>
            <a:endParaRPr sz="1050" b="1" dirty="0">
              <a:solidFill>
                <a:srgbClr val="569CD6"/>
              </a:solidFill>
              <a:highlight>
                <a:srgbClr val="1F1F1F"/>
              </a:highlight>
              <a:latin typeface="Courier New"/>
              <a:ea typeface="Courier New"/>
              <a:cs typeface="Courier New"/>
              <a:sym typeface="Courier New"/>
            </a:endParaRPr>
          </a:p>
          <a:p>
            <a:pPr marL="0" lvl="0" indent="0" algn="ctr" rtl="0">
              <a:spcBef>
                <a:spcPts val="0"/>
              </a:spcBef>
              <a:spcAft>
                <a:spcPts val="0"/>
              </a:spcAft>
              <a:buNone/>
            </a:pPr>
            <a:r>
              <a:rPr lang="en" sz="2820" dirty="0">
                <a:solidFill>
                  <a:schemeClr val="dk1"/>
                </a:solidFill>
                <a:latin typeface="Comic Sans MS"/>
                <a:ea typeface="Comic Sans MS"/>
                <a:cs typeface="Comic Sans MS"/>
                <a:sym typeface="Comic Sans MS"/>
              </a:rPr>
              <a:t>By: Prathima Swetha Balaraju</a:t>
            </a:r>
            <a:endParaRPr sz="2820" dirty="0">
              <a:solidFill>
                <a:schemeClr val="dk1"/>
              </a:solidFill>
              <a:latin typeface="Comic Sans MS"/>
              <a:ea typeface="Comic Sans MS"/>
              <a:cs typeface="Comic Sans MS"/>
              <a:sym typeface="Comic Sans MS"/>
            </a:endParaRPr>
          </a:p>
        </p:txBody>
      </p:sp>
      <p:sp>
        <p:nvSpPr>
          <p:cNvPr id="55" name="Google Shape;55;p13"/>
          <p:cNvSpPr/>
          <p:nvPr/>
        </p:nvSpPr>
        <p:spPr>
          <a:xfrm>
            <a:off x="800875" y="122125"/>
            <a:ext cx="7844472" cy="1479654"/>
          </a:xfrm>
          <a:prstGeom prst="flowChartTerminator">
            <a:avLst/>
          </a:prstGeom>
          <a:gradFill>
            <a:gsLst>
              <a:gs pos="0">
                <a:srgbClr val="DBD4EB"/>
              </a:gs>
              <a:gs pos="100000">
                <a:srgbClr val="9080BB"/>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990"/>
              <a:buFont typeface="Arial"/>
              <a:buNone/>
            </a:pPr>
            <a:r>
              <a:rPr lang="en" sz="2780" dirty="0">
                <a:solidFill>
                  <a:schemeClr val="dk1"/>
                </a:solidFill>
                <a:latin typeface="Comic Sans MS"/>
                <a:ea typeface="Comic Sans MS"/>
                <a:cs typeface="Comic Sans MS"/>
                <a:sym typeface="Comic Sans MS"/>
              </a:rPr>
              <a:t>Analyzing Obesity Prevalence and its Influencing Factors Across Countries</a:t>
            </a:r>
            <a:endParaRPr sz="600" dirty="0"/>
          </a:p>
        </p:txBody>
      </p:sp>
      <p:pic>
        <p:nvPicPr>
          <p:cNvPr id="56" name="Google Shape;56;p13"/>
          <p:cNvPicPr preferRelativeResize="0"/>
          <p:nvPr/>
        </p:nvPicPr>
        <p:blipFill>
          <a:blip r:embed="rId3">
            <a:alphaModFix/>
          </a:blip>
          <a:stretch>
            <a:fillRect/>
          </a:stretch>
        </p:blipFill>
        <p:spPr>
          <a:xfrm>
            <a:off x="199400" y="2736150"/>
            <a:ext cx="1209675" cy="6762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57" name="Google Shape;57;p13"/>
          <p:cNvPicPr preferRelativeResize="0"/>
          <p:nvPr/>
        </p:nvPicPr>
        <p:blipFill>
          <a:blip r:embed="rId4">
            <a:alphaModFix/>
          </a:blip>
          <a:stretch>
            <a:fillRect/>
          </a:stretch>
        </p:blipFill>
        <p:spPr>
          <a:xfrm>
            <a:off x="3491363" y="3764725"/>
            <a:ext cx="1209675" cy="6953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58" name="Google Shape;58;p13"/>
          <p:cNvPicPr preferRelativeResize="0"/>
          <p:nvPr/>
        </p:nvPicPr>
        <p:blipFill>
          <a:blip r:embed="rId5">
            <a:alphaModFix/>
          </a:blip>
          <a:stretch>
            <a:fillRect/>
          </a:stretch>
        </p:blipFill>
        <p:spPr>
          <a:xfrm>
            <a:off x="4753963" y="2891688"/>
            <a:ext cx="1200150" cy="6381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59" name="Google Shape;59;p13"/>
          <p:cNvPicPr preferRelativeResize="0"/>
          <p:nvPr/>
        </p:nvPicPr>
        <p:blipFill>
          <a:blip r:embed="rId6">
            <a:alphaModFix/>
          </a:blip>
          <a:stretch>
            <a:fillRect/>
          </a:stretch>
        </p:blipFill>
        <p:spPr>
          <a:xfrm>
            <a:off x="1741813" y="4303063"/>
            <a:ext cx="1219200" cy="6477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0" name="Google Shape;60;p13"/>
          <p:cNvPicPr preferRelativeResize="0"/>
          <p:nvPr/>
        </p:nvPicPr>
        <p:blipFill>
          <a:blip r:embed="rId7">
            <a:alphaModFix/>
          </a:blip>
          <a:stretch>
            <a:fillRect/>
          </a:stretch>
        </p:blipFill>
        <p:spPr>
          <a:xfrm>
            <a:off x="105900" y="4030063"/>
            <a:ext cx="1238250" cy="685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1" name="Google Shape;61;p13"/>
          <p:cNvPicPr preferRelativeResize="0"/>
          <p:nvPr/>
        </p:nvPicPr>
        <p:blipFill>
          <a:blip r:embed="rId8">
            <a:alphaModFix/>
          </a:blip>
          <a:stretch>
            <a:fillRect/>
          </a:stretch>
        </p:blipFill>
        <p:spPr>
          <a:xfrm>
            <a:off x="6288375" y="3478525"/>
            <a:ext cx="1209675" cy="685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2" name="Google Shape;62;p13"/>
          <p:cNvPicPr preferRelativeResize="0"/>
          <p:nvPr/>
        </p:nvPicPr>
        <p:blipFill>
          <a:blip r:embed="rId9">
            <a:alphaModFix/>
          </a:blip>
          <a:stretch>
            <a:fillRect/>
          </a:stretch>
        </p:blipFill>
        <p:spPr>
          <a:xfrm>
            <a:off x="7773075" y="4312600"/>
            <a:ext cx="1200150" cy="67627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3" name="Google Shape;63;p13"/>
          <p:cNvPicPr preferRelativeResize="0"/>
          <p:nvPr/>
        </p:nvPicPr>
        <p:blipFill>
          <a:blip r:embed="rId10">
            <a:alphaModFix/>
          </a:blip>
          <a:stretch>
            <a:fillRect/>
          </a:stretch>
        </p:blipFill>
        <p:spPr>
          <a:xfrm>
            <a:off x="1999850" y="2863113"/>
            <a:ext cx="1238250" cy="6953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4" name="Google Shape;64;p13"/>
          <p:cNvPicPr preferRelativeResize="0"/>
          <p:nvPr/>
        </p:nvPicPr>
        <p:blipFill>
          <a:blip r:embed="rId11">
            <a:alphaModFix/>
          </a:blip>
          <a:stretch>
            <a:fillRect/>
          </a:stretch>
        </p:blipFill>
        <p:spPr>
          <a:xfrm>
            <a:off x="4973025" y="4303063"/>
            <a:ext cx="1209675" cy="6858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65" name="Google Shape;65;p13"/>
          <p:cNvPicPr preferRelativeResize="0"/>
          <p:nvPr/>
        </p:nvPicPr>
        <p:blipFill>
          <a:blip r:embed="rId12">
            <a:alphaModFix/>
          </a:blip>
          <a:stretch>
            <a:fillRect/>
          </a:stretch>
        </p:blipFill>
        <p:spPr>
          <a:xfrm>
            <a:off x="7709175" y="2882177"/>
            <a:ext cx="1209675" cy="6667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mc:AlternateContent xmlns:mc="http://schemas.openxmlformats.org/markup-compatibility/2006" xmlns:p14="http://schemas.microsoft.com/office/powerpoint/2010/main">
    <mc:Choice Requires="p14">
      <p:transition spd="slow" p14:dur="1200" advTm="11470">
        <p:dissolve/>
      </p:transition>
    </mc:Choice>
    <mc:Fallback xmlns="">
      <p:transition spd="slow" advTm="11470">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additive="base">
                                        <p:cTn id="7" dur="2200"/>
                                        <p:tgtEl>
                                          <p:spTgt spid="61"/>
                                        </p:tgtEl>
                                        <p:attrNameLst>
                                          <p:attrName>ppt_y</p:attrName>
                                        </p:attrNameLst>
                                      </p:cBhvr>
                                      <p:tavLst>
                                        <p:tav tm="0">
                                          <p:val>
                                            <p:strVal val="#ppt_y+1"/>
                                          </p:val>
                                        </p:tav>
                                        <p:tav tm="100000">
                                          <p:val>
                                            <p:strVal val="#ppt_y"/>
                                          </p:val>
                                        </p:tav>
                                      </p:tavLst>
                                    </p:anim>
                                  </p:childTnLst>
                                </p:cTn>
                              </p:par>
                              <p:par>
                                <p:cTn id="8" presetID="2" presetClass="entr" presetSubtype="4" fill="hold" nodeType="withEffect">
                                  <p:stCondLst>
                                    <p:cond delay="0"/>
                                  </p:stCondLst>
                                  <p:childTnLst>
                                    <p:set>
                                      <p:cBhvr>
                                        <p:cTn id="9" dur="1" fill="hold">
                                          <p:stCondLst>
                                            <p:cond delay="0"/>
                                          </p:stCondLst>
                                        </p:cTn>
                                        <p:tgtEl>
                                          <p:spTgt spid="62"/>
                                        </p:tgtEl>
                                        <p:attrNameLst>
                                          <p:attrName>style.visibility</p:attrName>
                                        </p:attrNameLst>
                                      </p:cBhvr>
                                      <p:to>
                                        <p:strVal val="visible"/>
                                      </p:to>
                                    </p:set>
                                    <p:anim calcmode="lin" valueType="num">
                                      <p:cBhvr additive="base">
                                        <p:cTn id="10" dur="2100"/>
                                        <p:tgtEl>
                                          <p:spTgt spid="62"/>
                                        </p:tgtEl>
                                        <p:attrNameLst>
                                          <p:attrName>ppt_y</p:attrName>
                                        </p:attrNameLst>
                                      </p:cBhvr>
                                      <p:tavLst>
                                        <p:tav tm="0">
                                          <p:val>
                                            <p:strVal val="#ppt_y+1"/>
                                          </p:val>
                                        </p:tav>
                                        <p:tav tm="100000">
                                          <p:val>
                                            <p:strVal val="#ppt_y"/>
                                          </p:val>
                                        </p:tav>
                                      </p:tavLst>
                                    </p:anim>
                                  </p:childTnLst>
                                </p:cTn>
                              </p:par>
                              <p:par>
                                <p:cTn id="11" presetID="2" presetClass="entr" presetSubtype="4" fill="hold" nodeType="withEffect">
                                  <p:stCondLst>
                                    <p:cond delay="0"/>
                                  </p:stCondLst>
                                  <p:childTnLst>
                                    <p:set>
                                      <p:cBhvr>
                                        <p:cTn id="12" dur="1" fill="hold">
                                          <p:stCondLst>
                                            <p:cond delay="0"/>
                                          </p:stCondLst>
                                        </p:cTn>
                                        <p:tgtEl>
                                          <p:spTgt spid="64"/>
                                        </p:tgtEl>
                                        <p:attrNameLst>
                                          <p:attrName>style.visibility</p:attrName>
                                        </p:attrNameLst>
                                      </p:cBhvr>
                                      <p:to>
                                        <p:strVal val="visible"/>
                                      </p:to>
                                    </p:set>
                                    <p:anim calcmode="lin" valueType="num">
                                      <p:cBhvr additive="base">
                                        <p:cTn id="13" dur="2800"/>
                                        <p:tgtEl>
                                          <p:spTgt spid="64"/>
                                        </p:tgtEl>
                                        <p:attrNameLst>
                                          <p:attrName>ppt_y</p:attrName>
                                        </p:attrNameLst>
                                      </p:cBhvr>
                                      <p:tavLst>
                                        <p:tav tm="0">
                                          <p:val>
                                            <p:strVal val="#ppt_y+1"/>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58"/>
                                        </p:tgtEl>
                                        <p:attrNameLst>
                                          <p:attrName>style.visibility</p:attrName>
                                        </p:attrNameLst>
                                      </p:cBhvr>
                                      <p:to>
                                        <p:strVal val="visible"/>
                                      </p:to>
                                    </p:set>
                                    <p:anim calcmode="lin" valueType="num">
                                      <p:cBhvr additive="base">
                                        <p:cTn id="16" dur="2600"/>
                                        <p:tgtEl>
                                          <p:spTgt spid="58"/>
                                        </p:tgtEl>
                                        <p:attrNameLst>
                                          <p:attrName>ppt_y</p:attrName>
                                        </p:attrNameLst>
                                      </p:cBhvr>
                                      <p:tavLst>
                                        <p:tav tm="0">
                                          <p:val>
                                            <p:strVal val="#ppt_y+1"/>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7"/>
                                        </p:tgtEl>
                                        <p:attrNameLst>
                                          <p:attrName>style.visibility</p:attrName>
                                        </p:attrNameLst>
                                      </p:cBhvr>
                                      <p:to>
                                        <p:strVal val="visible"/>
                                      </p:to>
                                    </p:set>
                                    <p:anim calcmode="lin" valueType="num">
                                      <p:cBhvr additive="base">
                                        <p:cTn id="19" dur="2100"/>
                                        <p:tgtEl>
                                          <p:spTgt spid="57"/>
                                        </p:tgtEl>
                                        <p:attrNameLst>
                                          <p:attrName>ppt_y</p:attrName>
                                        </p:attrNameLst>
                                      </p:cBhvr>
                                      <p:tavLst>
                                        <p:tav tm="0">
                                          <p:val>
                                            <p:strVal val="#ppt_y+1"/>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63"/>
                                        </p:tgtEl>
                                        <p:attrNameLst>
                                          <p:attrName>style.visibility</p:attrName>
                                        </p:attrNameLst>
                                      </p:cBhvr>
                                      <p:to>
                                        <p:strVal val="visible"/>
                                      </p:to>
                                    </p:set>
                                    <p:anim calcmode="lin" valueType="num">
                                      <p:cBhvr additive="base">
                                        <p:cTn id="22" dur="2100"/>
                                        <p:tgtEl>
                                          <p:spTgt spid="63"/>
                                        </p:tgtEl>
                                        <p:attrNameLst>
                                          <p:attrName>ppt_y</p:attrName>
                                        </p:attrNameLst>
                                      </p:cBhvr>
                                      <p:tavLst>
                                        <p:tav tm="0">
                                          <p:val>
                                            <p:strVal val="#ppt_y+1"/>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59"/>
                                        </p:tgtEl>
                                        <p:attrNameLst>
                                          <p:attrName>style.visibility</p:attrName>
                                        </p:attrNameLst>
                                      </p:cBhvr>
                                      <p:to>
                                        <p:strVal val="visible"/>
                                      </p:to>
                                    </p:set>
                                    <p:anim calcmode="lin" valueType="num">
                                      <p:cBhvr additive="base">
                                        <p:cTn id="25" dur="2100"/>
                                        <p:tgtEl>
                                          <p:spTgt spid="59"/>
                                        </p:tgtEl>
                                        <p:attrNameLst>
                                          <p:attrName>ppt_y</p:attrName>
                                        </p:attrNameLst>
                                      </p:cBhvr>
                                      <p:tavLst>
                                        <p:tav tm="0">
                                          <p:val>
                                            <p:strVal val="#ppt_y+1"/>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56"/>
                                        </p:tgtEl>
                                        <p:attrNameLst>
                                          <p:attrName>style.visibility</p:attrName>
                                        </p:attrNameLst>
                                      </p:cBhvr>
                                      <p:to>
                                        <p:strVal val="visible"/>
                                      </p:to>
                                    </p:set>
                                    <p:anim calcmode="lin" valueType="num">
                                      <p:cBhvr additive="base">
                                        <p:cTn id="28" dur="2100"/>
                                        <p:tgtEl>
                                          <p:spTgt spid="56"/>
                                        </p:tgtEl>
                                        <p:attrNameLst>
                                          <p:attrName>ppt_y</p:attrName>
                                        </p:attrNameLst>
                                      </p:cBhvr>
                                      <p:tavLst>
                                        <p:tav tm="0">
                                          <p:val>
                                            <p:strVal val="#ppt_y+1"/>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60"/>
                                        </p:tgtEl>
                                        <p:attrNameLst>
                                          <p:attrName>style.visibility</p:attrName>
                                        </p:attrNameLst>
                                      </p:cBhvr>
                                      <p:to>
                                        <p:strVal val="visible"/>
                                      </p:to>
                                    </p:set>
                                    <p:anim calcmode="lin" valueType="num">
                                      <p:cBhvr additive="base">
                                        <p:cTn id="31" dur="2200"/>
                                        <p:tgtEl>
                                          <p:spTgt spid="60"/>
                                        </p:tgtEl>
                                        <p:attrNameLst>
                                          <p:attrName>ppt_y</p:attrName>
                                        </p:attrNameLst>
                                      </p:cBhvr>
                                      <p:tavLst>
                                        <p:tav tm="0">
                                          <p:val>
                                            <p:strVal val="#ppt_y+1"/>
                                          </p:val>
                                        </p:tav>
                                        <p:tav tm="100000">
                                          <p:val>
                                            <p:strVal val="#ppt_y"/>
                                          </p:val>
                                        </p:tav>
                                      </p:tavLst>
                                    </p:anim>
                                  </p:childTnLst>
                                </p:cTn>
                              </p:par>
                              <p:par>
                                <p:cTn id="32" presetID="2" presetClass="entr" presetSubtype="4"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anim calcmode="lin" valueType="num">
                                      <p:cBhvr additive="base">
                                        <p:cTn id="34" dur="1000"/>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15"/>
        <p:cNvGrpSpPr/>
        <p:nvPr/>
      </p:nvGrpSpPr>
      <p:grpSpPr>
        <a:xfrm>
          <a:off x="0" y="0"/>
          <a:ext cx="0" cy="0"/>
          <a:chOff x="0" y="0"/>
          <a:chExt cx="0" cy="0"/>
        </a:xfrm>
      </p:grpSpPr>
      <p:sp>
        <p:nvSpPr>
          <p:cNvPr id="116" name="Google Shape;116;p22"/>
          <p:cNvSpPr txBox="1">
            <a:spLocks noGrp="1"/>
          </p:cNvSpPr>
          <p:nvPr>
            <p:ph type="body" idx="1"/>
          </p:nvPr>
        </p:nvSpPr>
        <p:spPr>
          <a:xfrm>
            <a:off x="68550" y="787400"/>
            <a:ext cx="9006900" cy="358775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200"/>
              </a:spcAft>
              <a:buNone/>
            </a:pPr>
            <a:r>
              <a:rPr lang="en" sz="2500" dirty="0">
                <a:solidFill>
                  <a:schemeClr val="dk1"/>
                </a:solidFill>
                <a:latin typeface="Comic Sans MS"/>
                <a:ea typeface="Comic Sans MS"/>
                <a:cs typeface="Comic Sans MS"/>
                <a:sym typeface="Comic Sans MS"/>
              </a:rPr>
              <a:t>Was there difference in top five obesity rates from</a:t>
            </a:r>
          </a:p>
          <a:p>
            <a:pPr marL="0" lvl="0" indent="0" algn="ctr" rtl="0">
              <a:spcBef>
                <a:spcPts val="0"/>
              </a:spcBef>
              <a:spcAft>
                <a:spcPts val="1200"/>
              </a:spcAft>
              <a:buNone/>
            </a:pPr>
            <a:r>
              <a:rPr lang="en" sz="2500" dirty="0">
                <a:solidFill>
                  <a:schemeClr val="dk1"/>
                </a:solidFill>
                <a:latin typeface="Comic Sans MS"/>
                <a:ea typeface="Comic Sans MS"/>
                <a:cs typeface="Comic Sans MS"/>
                <a:sym typeface="Comic Sans MS"/>
              </a:rPr>
              <a:t> 1990-2015?</a:t>
            </a:r>
            <a:endParaRPr sz="2500" dirty="0">
              <a:solidFill>
                <a:schemeClr val="dk1"/>
              </a:solidFill>
              <a:latin typeface="Comic Sans MS"/>
              <a:ea typeface="Comic Sans MS"/>
              <a:cs typeface="Comic Sans MS"/>
              <a:sym typeface="Comic Sans MS"/>
            </a:endParaRPr>
          </a:p>
        </p:txBody>
      </p:sp>
      <p:pic>
        <p:nvPicPr>
          <p:cNvPr id="2" name="Picture 1" descr="A map of the world">
            <a:extLst>
              <a:ext uri="{FF2B5EF4-FFF2-40B4-BE49-F238E27FC236}">
                <a16:creationId xmlns:a16="http://schemas.microsoft.com/office/drawing/2014/main" id="{81532242-2C86-1D92-A3CD-C98773FBD03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96769" y="1955800"/>
            <a:ext cx="8738887" cy="226895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666"/>
    </mc:Choice>
    <mc:Fallback xmlns="">
      <p:transition spd="slow" advTm="7666"/>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20"/>
        <p:cNvGrpSpPr/>
        <p:nvPr/>
      </p:nvGrpSpPr>
      <p:grpSpPr>
        <a:xfrm>
          <a:off x="0" y="0"/>
          <a:ext cx="0" cy="0"/>
          <a:chOff x="0" y="0"/>
          <a:chExt cx="0" cy="0"/>
        </a:xfrm>
      </p:grpSpPr>
      <p:sp>
        <p:nvSpPr>
          <p:cNvPr id="121" name="Google Shape;121;p23"/>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sp>
        <p:nvSpPr>
          <p:cNvPr id="122" name="Google Shape;122;p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3" name="Picture 2">
            <a:extLst>
              <a:ext uri="{FF2B5EF4-FFF2-40B4-BE49-F238E27FC236}">
                <a16:creationId xmlns:a16="http://schemas.microsoft.com/office/drawing/2014/main" id="{B96253F6-47D4-81BA-7492-2714F54A65CC}"/>
              </a:ext>
            </a:extLst>
          </p:cNvPr>
          <p:cNvPicPr>
            <a:picLocks noChangeAspect="1"/>
          </p:cNvPicPr>
          <p:nvPr/>
        </p:nvPicPr>
        <p:blipFill>
          <a:blip r:embed="rId3"/>
          <a:stretch>
            <a:fillRect/>
          </a:stretch>
        </p:blipFill>
        <p:spPr>
          <a:xfrm>
            <a:off x="311700" y="1152475"/>
            <a:ext cx="3999900" cy="3416400"/>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47D7037F-752B-290B-99D8-9AD5DDD5801F}"/>
              </a:ext>
            </a:extLst>
          </p:cNvPr>
          <p:cNvPicPr>
            <a:picLocks noChangeAspect="1"/>
          </p:cNvPicPr>
          <p:nvPr/>
        </p:nvPicPr>
        <p:blipFill>
          <a:blip r:embed="rId4"/>
          <a:stretch>
            <a:fillRect/>
          </a:stretch>
        </p:blipFill>
        <p:spPr>
          <a:xfrm>
            <a:off x="4832400" y="1152475"/>
            <a:ext cx="3999900" cy="3416400"/>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38165"/>
    </mc:Choice>
    <mc:Fallback xmlns="">
      <p:transition spd="slow" advTm="38165"/>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28"/>
        <p:cNvGrpSpPr/>
        <p:nvPr/>
      </p:nvGrpSpPr>
      <p:grpSpPr>
        <a:xfrm>
          <a:off x="0" y="0"/>
          <a:ext cx="0" cy="0"/>
          <a:chOff x="0" y="0"/>
          <a:chExt cx="0" cy="0"/>
        </a:xfrm>
      </p:grpSpPr>
      <p:sp>
        <p:nvSpPr>
          <p:cNvPr id="129" name="Google Shape;129;p24"/>
          <p:cNvSpPr txBox="1">
            <a:spLocks noGrp="1"/>
          </p:cNvSpPr>
          <p:nvPr>
            <p:ph type="body" idx="1"/>
          </p:nvPr>
        </p:nvSpPr>
        <p:spPr>
          <a:xfrm>
            <a:off x="103650" y="721971"/>
            <a:ext cx="8936700" cy="3781449"/>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a:bodyPr>
          <a:lstStyle/>
          <a:p>
            <a:pPr marL="0" lvl="0" indent="0" algn="ctr" rtl="0">
              <a:spcBef>
                <a:spcPts val="0"/>
              </a:spcBef>
              <a:spcAft>
                <a:spcPts val="1200"/>
              </a:spcAft>
              <a:buNone/>
            </a:pPr>
            <a:r>
              <a:rPr lang="en" sz="2500" dirty="0">
                <a:solidFill>
                  <a:schemeClr val="dk1"/>
                </a:solidFill>
                <a:latin typeface="Comic Sans MS"/>
                <a:ea typeface="Comic Sans MS"/>
                <a:cs typeface="Comic Sans MS"/>
                <a:sym typeface="Comic Sans MS"/>
              </a:rPr>
              <a:t>How does the obesity prevalence change over time in the top five countries?</a:t>
            </a:r>
            <a:endParaRPr sz="2500" dirty="0">
              <a:solidFill>
                <a:schemeClr val="dk1"/>
              </a:solidFill>
              <a:latin typeface="Comic Sans MS"/>
              <a:ea typeface="Comic Sans MS"/>
              <a:cs typeface="Comic Sans MS"/>
              <a:sym typeface="Comic Sans MS"/>
            </a:endParaRPr>
          </a:p>
        </p:txBody>
      </p:sp>
      <p:pic>
        <p:nvPicPr>
          <p:cNvPr id="2" name="Picture 1" descr="A map of the world">
            <a:extLst>
              <a:ext uri="{FF2B5EF4-FFF2-40B4-BE49-F238E27FC236}">
                <a16:creationId xmlns:a16="http://schemas.microsoft.com/office/drawing/2014/main" id="{9F76ED49-99EB-0703-458A-0EBDCEB3EB6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96770" y="2013995"/>
            <a:ext cx="8715736" cy="240753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878"/>
    </mc:Choice>
    <mc:Fallback xmlns="">
      <p:transition spd="slow" advTm="9878"/>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33"/>
        <p:cNvGrpSpPr/>
        <p:nvPr/>
      </p:nvGrpSpPr>
      <p:grpSpPr>
        <a:xfrm>
          <a:off x="0" y="0"/>
          <a:ext cx="0" cy="0"/>
          <a:chOff x="0" y="0"/>
          <a:chExt cx="0" cy="0"/>
        </a:xfrm>
      </p:grpSpPr>
      <p:pic>
        <p:nvPicPr>
          <p:cNvPr id="3" name="Picture 2">
            <a:extLst>
              <a:ext uri="{FF2B5EF4-FFF2-40B4-BE49-F238E27FC236}">
                <a16:creationId xmlns:a16="http://schemas.microsoft.com/office/drawing/2014/main" id="{E19B7DBA-DE2C-EDF5-8BEE-F410CC4E8ECC}"/>
              </a:ext>
            </a:extLst>
          </p:cNvPr>
          <p:cNvPicPr>
            <a:picLocks noChangeAspect="1"/>
          </p:cNvPicPr>
          <p:nvPr/>
        </p:nvPicPr>
        <p:blipFill>
          <a:blip r:embed="rId3"/>
          <a:stretch>
            <a:fillRect/>
          </a:stretch>
        </p:blipFill>
        <p:spPr>
          <a:xfrm>
            <a:off x="144780" y="1417320"/>
            <a:ext cx="8884920" cy="2339340"/>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10796"/>
    </mc:Choice>
    <mc:Fallback xmlns="">
      <p:transition spd="slow" advTm="10796"/>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38"/>
        <p:cNvGrpSpPr/>
        <p:nvPr/>
      </p:nvGrpSpPr>
      <p:grpSpPr>
        <a:xfrm>
          <a:off x="0" y="0"/>
          <a:ext cx="0" cy="0"/>
          <a:chOff x="0" y="0"/>
          <a:chExt cx="0" cy="0"/>
        </a:xfrm>
      </p:grpSpPr>
      <p:sp>
        <p:nvSpPr>
          <p:cNvPr id="139" name="Google Shape;139;p26"/>
          <p:cNvSpPr txBox="1">
            <a:spLocks noGrp="1"/>
          </p:cNvSpPr>
          <p:nvPr>
            <p:ph type="body" idx="1"/>
          </p:nvPr>
        </p:nvSpPr>
        <p:spPr>
          <a:xfrm>
            <a:off x="127200" y="1165860"/>
            <a:ext cx="8889600" cy="332994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sz="2500" dirty="0">
                <a:solidFill>
                  <a:schemeClr val="dk1"/>
                </a:solidFill>
                <a:latin typeface="Comic Sans MS"/>
                <a:ea typeface="Comic Sans MS"/>
                <a:cs typeface="Comic Sans MS"/>
                <a:sym typeface="Comic Sans MS"/>
              </a:rPr>
              <a:t>How Does meat consumption affect  Obesity prevalence?</a:t>
            </a:r>
            <a:endParaRPr dirty="0">
              <a:solidFill>
                <a:schemeClr val="dk1"/>
              </a:solidFill>
            </a:endParaRPr>
          </a:p>
        </p:txBody>
      </p:sp>
      <p:pic>
        <p:nvPicPr>
          <p:cNvPr id="3" name="Picture 2" descr="A plate of meat and vegetables&#10;&#10;Description automatically generated">
            <a:extLst>
              <a:ext uri="{FF2B5EF4-FFF2-40B4-BE49-F238E27FC236}">
                <a16:creationId xmlns:a16="http://schemas.microsoft.com/office/drawing/2014/main" id="{F6399182-079B-670F-4012-349D6E90DA2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115945" y="1866900"/>
            <a:ext cx="2912110" cy="20574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mc:AlternateContent xmlns:mc="http://schemas.openxmlformats.org/markup-compatibility/2006" xmlns:p14="http://schemas.microsoft.com/office/powerpoint/2010/main">
    <mc:Choice Requires="p14">
      <p:transition spd="slow" p14:dur="2000" advTm="5918"/>
    </mc:Choice>
    <mc:Fallback xmlns="">
      <p:transition spd="slow" advTm="5918"/>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43"/>
        <p:cNvGrpSpPr/>
        <p:nvPr/>
      </p:nvGrpSpPr>
      <p:grpSpPr>
        <a:xfrm>
          <a:off x="0" y="0"/>
          <a:ext cx="0" cy="0"/>
          <a:chOff x="0" y="0"/>
          <a:chExt cx="0" cy="0"/>
        </a:xfrm>
      </p:grpSpPr>
      <p:sp>
        <p:nvSpPr>
          <p:cNvPr id="145" name="Google Shape;145;p27"/>
          <p:cNvSpPr txBox="1"/>
          <p:nvPr/>
        </p:nvSpPr>
        <p:spPr>
          <a:xfrm>
            <a:off x="7650480" y="106680"/>
            <a:ext cx="149352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chemeClr val="dk1"/>
                </a:solidFill>
              </a:rPr>
              <a:t>Corr = 0.42</a:t>
            </a:r>
            <a:endParaRPr dirty="0"/>
          </a:p>
        </p:txBody>
      </p:sp>
      <p:pic>
        <p:nvPicPr>
          <p:cNvPr id="3" name="Picture 2">
            <a:extLst>
              <a:ext uri="{FF2B5EF4-FFF2-40B4-BE49-F238E27FC236}">
                <a16:creationId xmlns:a16="http://schemas.microsoft.com/office/drawing/2014/main" id="{765A6077-4D7B-E8D9-F8BA-D08506974E8A}"/>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91440" y="373380"/>
            <a:ext cx="8877300" cy="4655820"/>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56708"/>
    </mc:Choice>
    <mc:Fallback xmlns="">
      <p:transition spd="slow" advTm="56708"/>
    </mc:Fallback>
  </mc:AlternateContent>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49"/>
        <p:cNvGrpSpPr/>
        <p:nvPr/>
      </p:nvGrpSpPr>
      <p:grpSpPr>
        <a:xfrm>
          <a:off x="0" y="0"/>
          <a:ext cx="0" cy="0"/>
          <a:chOff x="0" y="0"/>
          <a:chExt cx="0" cy="0"/>
        </a:xfrm>
      </p:grpSpPr>
      <p:sp>
        <p:nvSpPr>
          <p:cNvPr id="150" name="Google Shape;150;p28"/>
          <p:cNvSpPr txBox="1">
            <a:spLocks noGrp="1"/>
          </p:cNvSpPr>
          <p:nvPr>
            <p:ph type="body" idx="1"/>
          </p:nvPr>
        </p:nvSpPr>
        <p:spPr>
          <a:xfrm>
            <a:off x="150750" y="933450"/>
            <a:ext cx="8842500" cy="331470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sz="2500" dirty="0">
                <a:solidFill>
                  <a:schemeClr val="dk1"/>
                </a:solidFill>
                <a:latin typeface="Comic Sans MS"/>
                <a:ea typeface="Comic Sans MS"/>
                <a:cs typeface="Comic Sans MS"/>
                <a:sym typeface="Comic Sans MS"/>
              </a:rPr>
              <a:t>How Does Average daily steps affect obesity prevalence?</a:t>
            </a:r>
            <a:endParaRPr dirty="0">
              <a:solidFill>
                <a:schemeClr val="dk1"/>
              </a:solidFill>
            </a:endParaRPr>
          </a:p>
        </p:txBody>
      </p:sp>
      <p:pic>
        <p:nvPicPr>
          <p:cNvPr id="10" name="Picture 9" descr="A group of people dancing on the street&#10;&#10;Description automatically generated">
            <a:extLst>
              <a:ext uri="{FF2B5EF4-FFF2-40B4-BE49-F238E27FC236}">
                <a16:creationId xmlns:a16="http://schemas.microsoft.com/office/drawing/2014/main" id="{64076E03-DB99-D690-CAEE-37CC943A52A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193100" y="1827800"/>
            <a:ext cx="4351400" cy="221555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mc:AlternateContent xmlns:mc="http://schemas.openxmlformats.org/markup-compatibility/2006" xmlns:p14="http://schemas.microsoft.com/office/powerpoint/2010/main">
    <mc:Choice Requires="p14">
      <p:transition spd="slow" p14:dur="2000" advTm="6949"/>
    </mc:Choice>
    <mc:Fallback xmlns="">
      <p:transition spd="slow" advTm="6949"/>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54"/>
        <p:cNvGrpSpPr/>
        <p:nvPr/>
      </p:nvGrpSpPr>
      <p:grpSpPr>
        <a:xfrm>
          <a:off x="0" y="0"/>
          <a:ext cx="0" cy="0"/>
          <a:chOff x="0" y="0"/>
          <a:chExt cx="0" cy="0"/>
        </a:xfrm>
      </p:grpSpPr>
      <p:sp>
        <p:nvSpPr>
          <p:cNvPr id="156" name="Google Shape;156;p29"/>
          <p:cNvSpPr txBox="1"/>
          <p:nvPr/>
        </p:nvSpPr>
        <p:spPr>
          <a:xfrm>
            <a:off x="7840500" y="0"/>
            <a:ext cx="13035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dirty="0">
                <a:solidFill>
                  <a:schemeClr val="dk1"/>
                </a:solidFill>
              </a:rPr>
              <a:t>Corr = -0.029</a:t>
            </a:r>
            <a:endParaRPr dirty="0"/>
          </a:p>
        </p:txBody>
      </p:sp>
      <p:pic>
        <p:nvPicPr>
          <p:cNvPr id="3" name="Picture 2">
            <a:extLst>
              <a:ext uri="{FF2B5EF4-FFF2-40B4-BE49-F238E27FC236}">
                <a16:creationId xmlns:a16="http://schemas.microsoft.com/office/drawing/2014/main" id="{59F17769-222F-C718-2F13-4B11FF920309}"/>
              </a:ext>
            </a:extLst>
          </p:cNvPr>
          <p:cNvPicPr>
            <a:picLocks noChangeAspect="1"/>
          </p:cNvPicPr>
          <p:nvPr/>
        </p:nvPicPr>
        <p:blipFill>
          <a:blip r:embed="rId3"/>
          <a:stretch>
            <a:fillRect/>
          </a:stretch>
        </p:blipFill>
        <p:spPr>
          <a:xfrm>
            <a:off x="129540" y="327660"/>
            <a:ext cx="8862059" cy="4671060"/>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57448"/>
    </mc:Choice>
    <mc:Fallback xmlns="">
      <p:transition spd="slow" advTm="57448"/>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60"/>
        <p:cNvGrpSpPr/>
        <p:nvPr/>
      </p:nvGrpSpPr>
      <p:grpSpPr>
        <a:xfrm>
          <a:off x="0" y="0"/>
          <a:ext cx="0" cy="0"/>
          <a:chOff x="0" y="0"/>
          <a:chExt cx="0" cy="0"/>
        </a:xfrm>
      </p:grpSpPr>
      <p:sp>
        <p:nvSpPr>
          <p:cNvPr id="161" name="Google Shape;161;p30"/>
          <p:cNvSpPr txBox="1">
            <a:spLocks noGrp="1"/>
          </p:cNvSpPr>
          <p:nvPr>
            <p:ph type="body" idx="1"/>
          </p:nvPr>
        </p:nvSpPr>
        <p:spPr>
          <a:xfrm>
            <a:off x="84550" y="98650"/>
            <a:ext cx="8971800" cy="490860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fontScale="25000" lnSpcReduction="20000"/>
          </a:bodyPr>
          <a:lstStyle/>
          <a:p>
            <a:pPr marL="0" lvl="0" indent="0" algn="ctr" rtl="0">
              <a:spcBef>
                <a:spcPts val="0"/>
              </a:spcBef>
              <a:spcAft>
                <a:spcPts val="0"/>
              </a:spcAft>
              <a:buNone/>
            </a:pPr>
            <a:endParaRPr sz="3000">
              <a:latin typeface="Comic Sans MS"/>
              <a:ea typeface="Comic Sans MS"/>
              <a:cs typeface="Comic Sans MS"/>
              <a:sym typeface="Comic Sans MS"/>
            </a:endParaRPr>
          </a:p>
          <a:p>
            <a:pPr marL="0" lvl="0" indent="0" algn="l" rtl="0">
              <a:spcBef>
                <a:spcPts val="1200"/>
              </a:spcBef>
              <a:spcAft>
                <a:spcPts val="0"/>
              </a:spcAft>
              <a:buNone/>
            </a:pPr>
            <a:r>
              <a:rPr lang="en" sz="6263">
                <a:solidFill>
                  <a:schemeClr val="dk1"/>
                </a:solidFill>
                <a:latin typeface="Comic Sans MS"/>
                <a:ea typeface="Comic Sans MS"/>
                <a:cs typeface="Comic Sans MS"/>
                <a:sym typeface="Comic Sans MS"/>
              </a:rPr>
              <a:t>Conclusion:</a:t>
            </a:r>
            <a:endParaRPr sz="6263">
              <a:solidFill>
                <a:schemeClr val="dk1"/>
              </a:solidFill>
              <a:latin typeface="Comic Sans MS"/>
              <a:ea typeface="Comic Sans MS"/>
              <a:cs typeface="Comic Sans MS"/>
              <a:sym typeface="Comic Sans MS"/>
            </a:endParaRPr>
          </a:p>
          <a:p>
            <a:pPr marL="457200" lvl="0" indent="0" algn="ctr" rtl="0">
              <a:spcBef>
                <a:spcPts val="1200"/>
              </a:spcBef>
              <a:spcAft>
                <a:spcPts val="0"/>
              </a:spcAft>
              <a:buNone/>
            </a:pPr>
            <a:endParaRPr sz="3000">
              <a:latin typeface="Comic Sans MS"/>
              <a:ea typeface="Comic Sans MS"/>
              <a:cs typeface="Comic Sans MS"/>
              <a:sym typeface="Comic Sans MS"/>
            </a:endParaRPr>
          </a:p>
          <a:p>
            <a:pPr marL="914400" lvl="1" indent="-316278" algn="l" rtl="0">
              <a:lnSpc>
                <a:spcPct val="150000"/>
              </a:lnSpc>
              <a:spcBef>
                <a:spcPts val="1200"/>
              </a:spcBef>
              <a:spcAft>
                <a:spcPts val="0"/>
              </a:spcAft>
              <a:buSzPct val="100000"/>
              <a:buFont typeface="Comic Sans MS"/>
              <a:buChar char="●"/>
            </a:pPr>
            <a:r>
              <a:rPr lang="en" sz="5523" b="1">
                <a:latin typeface="Comic Sans MS"/>
                <a:ea typeface="Comic Sans MS"/>
                <a:cs typeface="Comic Sans MS"/>
                <a:sym typeface="Comic Sans MS"/>
              </a:rPr>
              <a:t>This analysis provides valuable insights and the distribution of Obesity prevalence varies across countries with some countries had the greatest increase in obesity rates over time. </a:t>
            </a:r>
            <a:endParaRPr sz="5523" b="1">
              <a:latin typeface="Comic Sans MS"/>
              <a:ea typeface="Comic Sans MS"/>
              <a:cs typeface="Comic Sans MS"/>
              <a:sym typeface="Comic Sans MS"/>
            </a:endParaRPr>
          </a:p>
          <a:p>
            <a:pPr marL="914400" lvl="1" indent="-316278" algn="l" rtl="0">
              <a:lnSpc>
                <a:spcPct val="150000"/>
              </a:lnSpc>
              <a:spcBef>
                <a:spcPts val="0"/>
              </a:spcBef>
              <a:spcAft>
                <a:spcPts val="0"/>
              </a:spcAft>
              <a:buSzPct val="100000"/>
              <a:buFont typeface="Comic Sans MS"/>
              <a:buChar char="●"/>
            </a:pPr>
            <a:r>
              <a:rPr lang="en" sz="5523" b="1">
                <a:latin typeface="Comic Sans MS"/>
                <a:ea typeface="Comic Sans MS"/>
                <a:cs typeface="Comic Sans MS"/>
                <a:sym typeface="Comic Sans MS"/>
              </a:rPr>
              <a:t>None of the countries had a decrease in Obesity rates over time. There are countries with lowest Obesity rates overall. </a:t>
            </a:r>
            <a:endParaRPr sz="5523" b="1">
              <a:latin typeface="Comic Sans MS"/>
              <a:ea typeface="Comic Sans MS"/>
              <a:cs typeface="Comic Sans MS"/>
              <a:sym typeface="Comic Sans MS"/>
            </a:endParaRPr>
          </a:p>
          <a:p>
            <a:pPr marL="914400" lvl="1" indent="-316278" algn="l" rtl="0">
              <a:lnSpc>
                <a:spcPct val="150000"/>
              </a:lnSpc>
              <a:spcBef>
                <a:spcPts val="0"/>
              </a:spcBef>
              <a:spcAft>
                <a:spcPts val="0"/>
              </a:spcAft>
              <a:buSzPct val="100000"/>
              <a:buFont typeface="Comic Sans MS"/>
              <a:buChar char="●"/>
            </a:pPr>
            <a:r>
              <a:rPr lang="en" sz="5523" b="1">
                <a:latin typeface="Comic Sans MS"/>
                <a:ea typeface="Comic Sans MS"/>
                <a:cs typeface="Comic Sans MS"/>
                <a:sym typeface="Comic Sans MS"/>
              </a:rPr>
              <a:t>The countries had higher obesity rates in 2015 than compared to 1990. Since the Obesity rates are increasing over time. Considering GDP per capita, Daily protein supply, Life expectancy, Daily calories supply, there is moderate correlation between GDP per capita and Obesity prevalence, the people in wealthier countries and more developed countries have more access to processed foods and sedentary lifestyles.</a:t>
            </a:r>
            <a:endParaRPr sz="5523" b="1">
              <a:latin typeface="Comic Sans MS"/>
              <a:ea typeface="Comic Sans MS"/>
              <a:cs typeface="Comic Sans MS"/>
              <a:sym typeface="Comic Sans MS"/>
            </a:endParaRPr>
          </a:p>
          <a:p>
            <a:pPr marL="914400" lvl="1" indent="-316278" algn="l" rtl="0">
              <a:lnSpc>
                <a:spcPct val="150000"/>
              </a:lnSpc>
              <a:spcBef>
                <a:spcPts val="0"/>
              </a:spcBef>
              <a:spcAft>
                <a:spcPts val="0"/>
              </a:spcAft>
              <a:buSzPct val="100000"/>
              <a:buFont typeface="Comic Sans MS"/>
              <a:buChar char="●"/>
            </a:pPr>
            <a:r>
              <a:rPr lang="en" sz="5523" b="1">
                <a:latin typeface="Comic Sans MS"/>
                <a:ea typeface="Comic Sans MS"/>
                <a:cs typeface="Comic Sans MS"/>
                <a:sym typeface="Comic Sans MS"/>
              </a:rPr>
              <a:t>The correlation between Average steps taken and obesity prevalence is surprisingly very weak, the physical activity alone may not be a predictor of Obesity. </a:t>
            </a:r>
            <a:endParaRPr sz="5523" b="1">
              <a:latin typeface="Comic Sans MS"/>
              <a:ea typeface="Comic Sans MS"/>
              <a:cs typeface="Comic Sans MS"/>
              <a:sym typeface="Comic Sans MS"/>
            </a:endParaRPr>
          </a:p>
          <a:p>
            <a:pPr marL="0" lvl="0" indent="0" algn="ctr" rtl="0">
              <a:spcBef>
                <a:spcPts val="1200"/>
              </a:spcBef>
              <a:spcAft>
                <a:spcPts val="0"/>
              </a:spcAft>
              <a:buClr>
                <a:schemeClr val="dk1"/>
              </a:buClr>
              <a:buSzPct val="36666"/>
              <a:buFont typeface="Arial"/>
              <a:buNone/>
            </a:pPr>
            <a:endParaRPr sz="3000" b="1">
              <a:latin typeface="Comic Sans MS"/>
              <a:ea typeface="Comic Sans MS"/>
              <a:cs typeface="Comic Sans MS"/>
              <a:sym typeface="Comic Sans MS"/>
            </a:endParaRPr>
          </a:p>
          <a:p>
            <a:pPr marL="0" lvl="0" indent="0" algn="ctr" rtl="0">
              <a:spcBef>
                <a:spcPts val="1200"/>
              </a:spcBef>
              <a:spcAft>
                <a:spcPts val="1200"/>
              </a:spcAft>
              <a:buNone/>
            </a:pPr>
            <a:endParaRPr sz="3000" b="1">
              <a:latin typeface="Comic Sans MS"/>
              <a:ea typeface="Comic Sans MS"/>
              <a:cs typeface="Comic Sans MS"/>
              <a:sym typeface="Comic Sans MS"/>
            </a:endParaRPr>
          </a:p>
        </p:txBody>
      </p:sp>
    </p:spTree>
  </p:cSld>
  <p:clrMapOvr>
    <a:masterClrMapping/>
  </p:clrMapOvr>
  <mc:AlternateContent xmlns:mc="http://schemas.openxmlformats.org/markup-compatibility/2006" xmlns:p14="http://schemas.microsoft.com/office/powerpoint/2010/main">
    <mc:Choice Requires="p14">
      <p:transition spd="slow" p14:dur="2000" advTm="1173"/>
    </mc:Choice>
    <mc:Fallback xmlns="">
      <p:transition spd="slow" advTm="1173"/>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65"/>
        <p:cNvGrpSpPr/>
        <p:nvPr/>
      </p:nvGrpSpPr>
      <p:grpSpPr>
        <a:xfrm>
          <a:off x="0" y="0"/>
          <a:ext cx="0" cy="0"/>
          <a:chOff x="0" y="0"/>
          <a:chExt cx="0" cy="0"/>
        </a:xfrm>
      </p:grpSpPr>
      <p:sp>
        <p:nvSpPr>
          <p:cNvPr id="166" name="Google Shape;166;p31"/>
          <p:cNvSpPr txBox="1">
            <a:spLocks noGrp="1"/>
          </p:cNvSpPr>
          <p:nvPr>
            <p:ph type="body" idx="1"/>
          </p:nvPr>
        </p:nvSpPr>
        <p:spPr>
          <a:xfrm>
            <a:off x="175260" y="1895349"/>
            <a:ext cx="8801100" cy="2178939"/>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a:bodyPr>
          <a:lstStyle/>
          <a:p>
            <a:pPr marL="0" lvl="0" indent="0" algn="ctr" rtl="0">
              <a:spcBef>
                <a:spcPts val="0"/>
              </a:spcBef>
              <a:spcAft>
                <a:spcPts val="1200"/>
              </a:spcAft>
              <a:buClr>
                <a:schemeClr val="dk1"/>
              </a:buClr>
              <a:buSzPts val="1100"/>
              <a:buFont typeface="Arial"/>
              <a:buNone/>
            </a:pPr>
            <a:r>
              <a:rPr lang="en-US" sz="3000" dirty="0">
                <a:latin typeface="Comic Sans MS"/>
                <a:ea typeface="Comic Sans MS"/>
                <a:cs typeface="Comic Sans MS"/>
                <a:sym typeface="Comic Sans MS"/>
              </a:rPr>
              <a:t>QUESTIONS?</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2000" advTm="495"/>
    </mc:Choice>
    <mc:Fallback xmlns="">
      <p:transition spd="slow" advTm="495"/>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69"/>
        <p:cNvGrpSpPr/>
        <p:nvPr/>
      </p:nvGrpSpPr>
      <p:grpSpPr>
        <a:xfrm>
          <a:off x="0" y="0"/>
          <a:ext cx="0" cy="0"/>
          <a:chOff x="0" y="0"/>
          <a:chExt cx="0" cy="0"/>
        </a:xfrm>
      </p:grpSpPr>
      <p:sp>
        <p:nvSpPr>
          <p:cNvPr id="70" name="Google Shape;70;p14"/>
          <p:cNvSpPr txBox="1">
            <a:spLocks noGrp="1"/>
          </p:cNvSpPr>
          <p:nvPr>
            <p:ph type="ctrTitle"/>
          </p:nvPr>
        </p:nvSpPr>
        <p:spPr>
          <a:xfrm>
            <a:off x="96300" y="110375"/>
            <a:ext cx="8960100" cy="493200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b" anchorCtr="0">
            <a:normAutofit/>
          </a:bodyPr>
          <a:lstStyle/>
          <a:p>
            <a:pPr marL="0" lvl="0" indent="0" algn="l" rtl="0">
              <a:lnSpc>
                <a:spcPct val="115000"/>
              </a:lnSpc>
              <a:spcBef>
                <a:spcPts val="0"/>
              </a:spcBef>
              <a:spcAft>
                <a:spcPts val="0"/>
              </a:spcAft>
              <a:buClr>
                <a:schemeClr val="dk1"/>
              </a:buClr>
              <a:buSzPts val="1100"/>
              <a:buFont typeface="Arial"/>
              <a:buNone/>
            </a:pPr>
            <a:r>
              <a:rPr lang="en" sz="2522" dirty="0">
                <a:latin typeface="Comic Sans MS"/>
                <a:ea typeface="Comic Sans MS"/>
                <a:cs typeface="Comic Sans MS"/>
                <a:sym typeface="Comic Sans MS"/>
              </a:rPr>
              <a:t>Motivation:</a:t>
            </a:r>
            <a:endParaRPr sz="2522" dirty="0">
              <a:latin typeface="Comic Sans MS"/>
              <a:ea typeface="Comic Sans MS"/>
              <a:cs typeface="Comic Sans MS"/>
              <a:sym typeface="Comic Sans MS"/>
            </a:endParaRPr>
          </a:p>
          <a:p>
            <a:pPr marL="457200" lvl="0" indent="-317500" algn="l" rtl="0">
              <a:lnSpc>
                <a:spcPct val="150000"/>
              </a:lnSpc>
              <a:spcBef>
                <a:spcPts val="1200"/>
              </a:spcBef>
              <a:spcAft>
                <a:spcPts val="0"/>
              </a:spcAft>
              <a:buSzPts val="1400"/>
              <a:buFont typeface="Comic Sans MS"/>
              <a:buChar char="●"/>
            </a:pPr>
            <a:r>
              <a:rPr lang="en" sz="1400" dirty="0">
                <a:latin typeface="Comic Sans MS"/>
                <a:ea typeface="Comic Sans MS"/>
                <a:cs typeface="Comic Sans MS"/>
                <a:sym typeface="Comic Sans MS"/>
              </a:rPr>
              <a:t>Obesity has become a significant public health issue worldwide, with increasing rates observed in both developed and developing countries. </a:t>
            </a:r>
            <a:endParaRPr sz="1400" dirty="0">
              <a:latin typeface="Comic Sans MS"/>
              <a:ea typeface="Comic Sans MS"/>
              <a:cs typeface="Comic Sans MS"/>
              <a:sym typeface="Comic Sans MS"/>
            </a:endParaRPr>
          </a:p>
          <a:p>
            <a:pPr marL="457200" lvl="0" indent="-317500" algn="l" rtl="0">
              <a:lnSpc>
                <a:spcPct val="150000"/>
              </a:lnSpc>
              <a:spcBef>
                <a:spcPts val="0"/>
              </a:spcBef>
              <a:spcAft>
                <a:spcPts val="0"/>
              </a:spcAft>
              <a:buSzPts val="1400"/>
              <a:buFont typeface="Comic Sans MS"/>
              <a:buChar char="●"/>
            </a:pPr>
            <a:r>
              <a:rPr lang="en" sz="1400" dirty="0">
                <a:latin typeface="Comic Sans MS"/>
                <a:ea typeface="Comic Sans MS"/>
                <a:cs typeface="Comic Sans MS"/>
                <a:sym typeface="Comic Sans MS"/>
              </a:rPr>
              <a:t>This project aims to explore the factors contributing to obesity prevalence across countries over different time periods. </a:t>
            </a:r>
            <a:endParaRPr sz="1400" dirty="0">
              <a:latin typeface="Comic Sans MS"/>
              <a:ea typeface="Comic Sans MS"/>
              <a:cs typeface="Comic Sans MS"/>
              <a:sym typeface="Comic Sans MS"/>
            </a:endParaRPr>
          </a:p>
          <a:p>
            <a:pPr marL="457200" lvl="0" indent="-317500" algn="l" rtl="0">
              <a:lnSpc>
                <a:spcPct val="150000"/>
              </a:lnSpc>
              <a:spcBef>
                <a:spcPts val="0"/>
              </a:spcBef>
              <a:spcAft>
                <a:spcPts val="0"/>
              </a:spcAft>
              <a:buSzPts val="1400"/>
              <a:buFont typeface="Comic Sans MS"/>
              <a:buChar char="●"/>
            </a:pPr>
            <a:r>
              <a:rPr lang="en" sz="1400" dirty="0">
                <a:latin typeface="Comic Sans MS"/>
                <a:ea typeface="Comic Sans MS"/>
                <a:cs typeface="Comic Sans MS"/>
                <a:sym typeface="Comic Sans MS"/>
              </a:rPr>
              <a:t>By analyzing key indicators such as GDP per capita, daily protein supply, daily calorie supply,life expectancy, physical activity, meat consumption, this project provides insights into how socioeconomic factors influence obesity rates. </a:t>
            </a:r>
            <a:endParaRPr sz="1400" dirty="0">
              <a:latin typeface="Comic Sans MS"/>
              <a:ea typeface="Comic Sans MS"/>
              <a:cs typeface="Comic Sans MS"/>
              <a:sym typeface="Comic Sans MS"/>
            </a:endParaRPr>
          </a:p>
          <a:p>
            <a:pPr marL="457200" lvl="0" indent="-317500" algn="l" rtl="0">
              <a:lnSpc>
                <a:spcPct val="150000"/>
              </a:lnSpc>
              <a:spcBef>
                <a:spcPts val="0"/>
              </a:spcBef>
              <a:spcAft>
                <a:spcPts val="0"/>
              </a:spcAft>
              <a:buSzPts val="1400"/>
              <a:buFont typeface="Comic Sans MS"/>
              <a:buChar char="●"/>
            </a:pPr>
            <a:r>
              <a:rPr lang="en" sz="1400" dirty="0">
                <a:latin typeface="Comic Sans MS"/>
                <a:ea typeface="Comic Sans MS"/>
                <a:cs typeface="Comic Sans MS"/>
                <a:sym typeface="Comic Sans MS"/>
              </a:rPr>
              <a:t>These insights can help inform public health policies, promote healthier lifestyles, and ultimately improve public health outcomes.</a:t>
            </a:r>
            <a:endParaRPr sz="4800" dirty="0">
              <a:latin typeface="Comic Sans MS"/>
              <a:ea typeface="Comic Sans MS"/>
              <a:cs typeface="Comic Sans MS"/>
              <a:sym typeface="Comic Sans MS"/>
            </a:endParaRPr>
          </a:p>
        </p:txBody>
      </p:sp>
      <p:pic>
        <p:nvPicPr>
          <p:cNvPr id="3" name="Picture 2" descr="A map of the world&#10;&#10;Description automatically generated">
            <a:extLst>
              <a:ext uri="{FF2B5EF4-FFF2-40B4-BE49-F238E27FC236}">
                <a16:creationId xmlns:a16="http://schemas.microsoft.com/office/drawing/2014/main" id="{8A3FF7EF-CB5F-2054-D422-3080368D395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442258" y="243068"/>
            <a:ext cx="6481823" cy="182880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3851"/>
    </mc:Choice>
    <mc:Fallback xmlns="">
      <p:transition spd="slow" advTm="43851"/>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70"/>
        <p:cNvGrpSpPr/>
        <p:nvPr/>
      </p:nvGrpSpPr>
      <p:grpSpPr>
        <a:xfrm>
          <a:off x="0" y="0"/>
          <a:ext cx="0" cy="0"/>
          <a:chOff x="0" y="0"/>
          <a:chExt cx="0" cy="0"/>
        </a:xfrm>
      </p:grpSpPr>
      <p:sp>
        <p:nvSpPr>
          <p:cNvPr id="171" name="Google Shape;171;p32"/>
          <p:cNvSpPr txBox="1">
            <a:spLocks noGrp="1"/>
          </p:cNvSpPr>
          <p:nvPr>
            <p:ph type="body" idx="1"/>
          </p:nvPr>
        </p:nvSpPr>
        <p:spPr>
          <a:xfrm>
            <a:off x="108025" y="1026350"/>
            <a:ext cx="8889600" cy="313530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fontScale="32500" lnSpcReduction="20000"/>
          </a:bodyPr>
          <a:lstStyle/>
          <a:p>
            <a:pPr marL="0" lvl="0" indent="0" algn="l" rtl="0">
              <a:spcBef>
                <a:spcPts val="0"/>
              </a:spcBef>
              <a:spcAft>
                <a:spcPts val="0"/>
              </a:spcAft>
              <a:buNone/>
            </a:pPr>
            <a:endParaRPr sz="3000" dirty="0">
              <a:latin typeface="Comic Sans MS"/>
              <a:ea typeface="Comic Sans MS"/>
              <a:cs typeface="Comic Sans MS"/>
              <a:sym typeface="Comic Sans MS"/>
            </a:endParaRPr>
          </a:p>
          <a:p>
            <a:pPr marL="0" lvl="0" indent="0" algn="l" rtl="0">
              <a:spcBef>
                <a:spcPts val="1200"/>
              </a:spcBef>
              <a:spcAft>
                <a:spcPts val="0"/>
              </a:spcAft>
              <a:buNone/>
            </a:pPr>
            <a:r>
              <a:rPr lang="en" sz="10080" dirty="0">
                <a:solidFill>
                  <a:schemeClr val="dk1"/>
                </a:solidFill>
                <a:latin typeface="Comic Sans MS"/>
                <a:ea typeface="Comic Sans MS"/>
                <a:cs typeface="Comic Sans MS"/>
                <a:sym typeface="Comic Sans MS"/>
              </a:rPr>
              <a:t>Links:</a:t>
            </a:r>
            <a:endParaRPr sz="10080" dirty="0">
              <a:solidFill>
                <a:schemeClr val="dk1"/>
              </a:solidFill>
              <a:latin typeface="Comic Sans MS"/>
              <a:ea typeface="Comic Sans MS"/>
              <a:cs typeface="Comic Sans MS"/>
              <a:sym typeface="Comic Sans MS"/>
            </a:endParaRPr>
          </a:p>
          <a:p>
            <a:pPr marL="0" lvl="0" indent="0" algn="l" rtl="0">
              <a:spcBef>
                <a:spcPts val="1200"/>
              </a:spcBef>
              <a:spcAft>
                <a:spcPts val="0"/>
              </a:spcAft>
              <a:buNone/>
            </a:pPr>
            <a:endParaRPr sz="8880" dirty="0">
              <a:solidFill>
                <a:schemeClr val="dk1"/>
              </a:solidFill>
              <a:latin typeface="Comic Sans MS"/>
              <a:ea typeface="Comic Sans MS"/>
              <a:cs typeface="Comic Sans MS"/>
              <a:sym typeface="Comic Sans MS"/>
            </a:endParaRPr>
          </a:p>
          <a:p>
            <a:pPr marL="457200" lvl="0" indent="-344182" algn="l" rtl="0">
              <a:lnSpc>
                <a:spcPct val="200000"/>
              </a:lnSpc>
              <a:spcBef>
                <a:spcPts val="1200"/>
              </a:spcBef>
              <a:spcAft>
                <a:spcPts val="0"/>
              </a:spcAft>
              <a:buClr>
                <a:schemeClr val="dk1"/>
              </a:buClr>
              <a:buSzPct val="100000"/>
              <a:buFont typeface="Comic Sans MS"/>
              <a:buChar char="●"/>
            </a:pPr>
            <a:r>
              <a:rPr lang="en" sz="6200" dirty="0">
                <a:solidFill>
                  <a:schemeClr val="dk1"/>
                </a:solidFill>
                <a:latin typeface="Comic Sans MS"/>
                <a:ea typeface="Comic Sans MS"/>
                <a:cs typeface="Comic Sans MS"/>
                <a:sym typeface="Comic Sans MS"/>
              </a:rPr>
              <a:t> </a:t>
            </a:r>
            <a:r>
              <a:rPr lang="en" sz="6200" u="sng" dirty="0">
                <a:solidFill>
                  <a:schemeClr val="dk1"/>
                </a:solidFill>
                <a:latin typeface="Comic Sans MS"/>
                <a:ea typeface="Comic Sans MS"/>
                <a:cs typeface="Comic Sans MS"/>
                <a:sym typeface="Comic Sans MS"/>
                <a:hlinkClick r:id="rId3">
                  <a:extLst>
                    <a:ext uri="{A12FA001-AC4F-418D-AE19-62706E023703}">
                      <ahyp:hlinkClr xmlns:ahyp="http://schemas.microsoft.com/office/drawing/2018/hyperlinkcolor" val="tx"/>
                    </a:ext>
                  </a:extLst>
                </a:hlinkClick>
              </a:rPr>
              <a:t>https://ourworldindata.org/</a:t>
            </a:r>
            <a:endParaRPr sz="6200" dirty="0">
              <a:solidFill>
                <a:schemeClr val="dk1"/>
              </a:solidFill>
              <a:latin typeface="Comic Sans MS"/>
              <a:ea typeface="Comic Sans MS"/>
              <a:cs typeface="Comic Sans MS"/>
              <a:sym typeface="Comic Sans MS"/>
            </a:endParaRPr>
          </a:p>
          <a:p>
            <a:pPr marL="457200" lvl="0" indent="-344182" algn="l" rtl="0">
              <a:lnSpc>
                <a:spcPct val="200000"/>
              </a:lnSpc>
              <a:spcBef>
                <a:spcPts val="0"/>
              </a:spcBef>
              <a:spcAft>
                <a:spcPts val="0"/>
              </a:spcAft>
              <a:buClr>
                <a:schemeClr val="dk1"/>
              </a:buClr>
              <a:buSzPct val="100000"/>
              <a:buFont typeface="Comic Sans MS"/>
              <a:buChar char="●"/>
            </a:pPr>
            <a:r>
              <a:rPr lang="en" sz="6200" u="sng" dirty="0">
                <a:solidFill>
                  <a:schemeClr val="dk1"/>
                </a:solidFill>
                <a:latin typeface="Comic Sans MS"/>
                <a:ea typeface="Comic Sans MS"/>
                <a:cs typeface="Comic Sans MS"/>
                <a:sym typeface="Comic Sans MS"/>
                <a:hlinkClick r:id="rId4">
                  <a:extLst>
                    <a:ext uri="{A12FA001-AC4F-418D-AE19-62706E023703}">
                      <ahyp:hlinkClr xmlns:ahyp="http://schemas.microsoft.com/office/drawing/2018/hyperlinkcolor" val="tx"/>
                    </a:ext>
                  </a:extLst>
                </a:hlinkClick>
              </a:rPr>
              <a:t>https://www.kaggle.com/</a:t>
            </a:r>
            <a:endParaRPr sz="6200" dirty="0">
              <a:solidFill>
                <a:schemeClr val="dk1"/>
              </a:solidFill>
              <a:latin typeface="Comic Sans MS"/>
              <a:ea typeface="Comic Sans MS"/>
              <a:cs typeface="Comic Sans MS"/>
              <a:sym typeface="Comic Sans MS"/>
            </a:endParaRPr>
          </a:p>
          <a:p>
            <a:pPr marL="0" lvl="0" indent="0" algn="l" rtl="0">
              <a:spcBef>
                <a:spcPts val="1200"/>
              </a:spcBef>
              <a:spcAft>
                <a:spcPts val="0"/>
              </a:spcAft>
              <a:buNone/>
            </a:pPr>
            <a:endParaRPr sz="3000" dirty="0">
              <a:latin typeface="Comic Sans MS"/>
              <a:ea typeface="Comic Sans MS"/>
              <a:cs typeface="Comic Sans MS"/>
              <a:sym typeface="Comic Sans MS"/>
            </a:endParaRPr>
          </a:p>
          <a:p>
            <a:pPr marL="0" lvl="0" indent="0" algn="ctr" rtl="0">
              <a:spcBef>
                <a:spcPts val="1200"/>
              </a:spcBef>
              <a:spcAft>
                <a:spcPts val="0"/>
              </a:spcAft>
              <a:buClr>
                <a:schemeClr val="dk1"/>
              </a:buClr>
              <a:buSzPct val="36666"/>
              <a:buFont typeface="Arial"/>
              <a:buNone/>
            </a:pPr>
            <a:endParaRPr sz="3000" dirty="0">
              <a:latin typeface="Comic Sans MS"/>
              <a:ea typeface="Comic Sans MS"/>
              <a:cs typeface="Comic Sans MS"/>
              <a:sym typeface="Comic Sans MS"/>
            </a:endParaRPr>
          </a:p>
          <a:p>
            <a:pPr marL="0" lvl="0" indent="0" algn="ctr" rtl="0">
              <a:spcBef>
                <a:spcPts val="1200"/>
              </a:spcBef>
              <a:spcAft>
                <a:spcPts val="0"/>
              </a:spcAft>
              <a:buNone/>
            </a:pPr>
            <a:endParaRPr sz="3000" dirty="0">
              <a:latin typeface="Comic Sans MS"/>
              <a:ea typeface="Comic Sans MS"/>
              <a:cs typeface="Comic Sans MS"/>
              <a:sym typeface="Comic Sans MS"/>
            </a:endParaRPr>
          </a:p>
          <a:p>
            <a:pPr marL="0" lvl="0" indent="0" algn="ctr" rtl="0">
              <a:spcBef>
                <a:spcPts val="1200"/>
              </a:spcBef>
              <a:spcAft>
                <a:spcPts val="1200"/>
              </a:spcAft>
              <a:buNone/>
            </a:pPr>
            <a:endParaRPr sz="3000" b="1" dirty="0">
              <a:latin typeface="Comic Sans MS"/>
              <a:ea typeface="Comic Sans MS"/>
              <a:cs typeface="Comic Sans MS"/>
              <a:sym typeface="Comic Sans MS"/>
            </a:endParaRPr>
          </a:p>
        </p:txBody>
      </p:sp>
    </p:spTree>
  </p:cSld>
  <p:clrMapOvr>
    <a:masterClrMapping/>
  </p:clrMapOvr>
  <mc:AlternateContent xmlns:mc="http://schemas.openxmlformats.org/markup-compatibility/2006" xmlns:p14="http://schemas.microsoft.com/office/powerpoint/2010/main">
    <mc:Choice Requires="p14">
      <p:transition spd="slow" p14:dur="2000" advTm="619"/>
    </mc:Choice>
    <mc:Fallback xmlns="">
      <p:transition spd="slow" advTm="619"/>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thank you sign with flowers&#10;&#10;Description automatically generated">
            <a:extLst>
              <a:ext uri="{FF2B5EF4-FFF2-40B4-BE49-F238E27FC236}">
                <a16:creationId xmlns:a16="http://schemas.microsoft.com/office/drawing/2014/main" id="{441768BE-DD25-A243-CFDD-1390E3CD4079}"/>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262642724"/>
      </p:ext>
    </p:extLst>
  </p:cSld>
  <p:clrMapOvr>
    <a:masterClrMapping/>
  </p:clrMapOvr>
  <mc:AlternateContent xmlns:mc="http://schemas.openxmlformats.org/markup-compatibility/2006" xmlns:p14="http://schemas.microsoft.com/office/powerpoint/2010/main">
    <mc:Choice Requires="p14">
      <p:transition spd="slow" p14:dur="2000" advTm="1718"/>
    </mc:Choice>
    <mc:Fallback xmlns="">
      <p:transition spd="slow" advTm="171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75"/>
        <p:cNvGrpSpPr/>
        <p:nvPr/>
      </p:nvGrpSpPr>
      <p:grpSpPr>
        <a:xfrm>
          <a:off x="0" y="0"/>
          <a:ext cx="0" cy="0"/>
          <a:chOff x="0" y="0"/>
          <a:chExt cx="0" cy="0"/>
        </a:xfrm>
      </p:grpSpPr>
      <p:sp>
        <p:nvSpPr>
          <p:cNvPr id="76" name="Google Shape;76;p15"/>
          <p:cNvSpPr/>
          <p:nvPr/>
        </p:nvSpPr>
        <p:spPr>
          <a:xfrm>
            <a:off x="1634650" y="110375"/>
            <a:ext cx="5812830" cy="681102"/>
          </a:xfrm>
          <a:prstGeom prst="flowChartTerminator">
            <a:avLst/>
          </a:prstGeom>
          <a:gradFill>
            <a:gsLst>
              <a:gs pos="0">
                <a:srgbClr val="DBD4EB"/>
              </a:gs>
              <a:gs pos="100000">
                <a:srgbClr val="9080BB"/>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000" dirty="0">
                <a:solidFill>
                  <a:schemeClr val="dk1"/>
                </a:solidFill>
                <a:latin typeface="Comic Sans MS"/>
                <a:ea typeface="Comic Sans MS"/>
                <a:cs typeface="Comic Sans MS"/>
                <a:sym typeface="Comic Sans MS"/>
              </a:rPr>
              <a:t>Goals &amp; Objectives</a:t>
            </a:r>
            <a:endParaRPr sz="100" dirty="0">
              <a:latin typeface="Comic Sans MS"/>
              <a:ea typeface="Comic Sans MS"/>
              <a:cs typeface="Comic Sans MS"/>
              <a:sym typeface="Comic Sans MS"/>
            </a:endParaRPr>
          </a:p>
        </p:txBody>
      </p:sp>
      <p:sp>
        <p:nvSpPr>
          <p:cNvPr id="77" name="Google Shape;77;p15"/>
          <p:cNvSpPr txBox="1">
            <a:spLocks noGrp="1"/>
          </p:cNvSpPr>
          <p:nvPr>
            <p:ph type="body" idx="1"/>
          </p:nvPr>
        </p:nvSpPr>
        <p:spPr>
          <a:xfrm>
            <a:off x="103800" y="908925"/>
            <a:ext cx="8936400" cy="408660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ctr" anchorCtr="0">
            <a:normAutofit fontScale="25000" lnSpcReduction="20000"/>
          </a:bodyPr>
          <a:lstStyle/>
          <a:p>
            <a:pPr marL="0" lvl="0" indent="0" algn="l" rtl="0">
              <a:lnSpc>
                <a:spcPct val="100000"/>
              </a:lnSpc>
              <a:spcBef>
                <a:spcPts val="0"/>
              </a:spcBef>
              <a:spcAft>
                <a:spcPts val="0"/>
              </a:spcAft>
              <a:buNone/>
            </a:pPr>
            <a:endParaRPr sz="4916" dirty="0">
              <a:solidFill>
                <a:schemeClr val="dk1"/>
              </a:solidFill>
              <a:latin typeface="Comic Sans MS"/>
              <a:ea typeface="Comic Sans MS"/>
              <a:cs typeface="Comic Sans MS"/>
              <a:sym typeface="Comic Sans MS"/>
            </a:endParaRPr>
          </a:p>
          <a:p>
            <a:pPr marL="457200" lvl="0" indent="-325702" algn="l" rtl="0">
              <a:lnSpc>
                <a:spcPct val="150000"/>
              </a:lnSpc>
              <a:spcBef>
                <a:spcPts val="0"/>
              </a:spcBef>
              <a:spcAft>
                <a:spcPts val="0"/>
              </a:spcAft>
              <a:buClr>
                <a:schemeClr val="dk1"/>
              </a:buClr>
              <a:buSzPct val="100000"/>
              <a:buFont typeface="Comic Sans MS"/>
              <a:buChar char="●"/>
            </a:pPr>
            <a:r>
              <a:rPr lang="en" sz="6116" dirty="0">
                <a:solidFill>
                  <a:schemeClr val="dk1"/>
                </a:solidFill>
                <a:latin typeface="Comic Sans MS"/>
                <a:ea typeface="Comic Sans MS"/>
                <a:cs typeface="Comic Sans MS"/>
                <a:sym typeface="Comic Sans MS"/>
              </a:rPr>
              <a:t>What is Obesity Prevalence?</a:t>
            </a:r>
            <a:endParaRPr sz="6537" dirty="0">
              <a:solidFill>
                <a:schemeClr val="dk1"/>
              </a:solidFill>
              <a:latin typeface="Comic Sans MS"/>
              <a:ea typeface="Comic Sans MS"/>
              <a:cs typeface="Comic Sans MS"/>
              <a:sym typeface="Comic Sans MS"/>
            </a:endParaRPr>
          </a:p>
          <a:p>
            <a:pPr marL="457200" lvl="0" indent="-325702" algn="l" rtl="0">
              <a:lnSpc>
                <a:spcPct val="150000"/>
              </a:lnSpc>
              <a:spcBef>
                <a:spcPts val="0"/>
              </a:spcBef>
              <a:spcAft>
                <a:spcPts val="0"/>
              </a:spcAft>
              <a:buClr>
                <a:schemeClr val="dk1"/>
              </a:buClr>
              <a:buSzPct val="100000"/>
              <a:buFont typeface="Comic Sans MS"/>
              <a:buChar char="●"/>
            </a:pPr>
            <a:r>
              <a:rPr lang="en" sz="6116" dirty="0">
                <a:solidFill>
                  <a:schemeClr val="dk1"/>
                </a:solidFill>
                <a:latin typeface="Comic Sans MS"/>
                <a:ea typeface="Comic Sans MS"/>
                <a:cs typeface="Comic Sans MS"/>
                <a:sym typeface="Comic Sans MS"/>
              </a:rPr>
              <a:t>To analyze the trends in obesity rates of countries over time, which have highest and lowest obesity rates, and exploring obesity prevalence distribution.</a:t>
            </a:r>
            <a:endParaRPr sz="6116" dirty="0">
              <a:solidFill>
                <a:schemeClr val="dk1"/>
              </a:solidFill>
              <a:latin typeface="Comic Sans MS"/>
              <a:ea typeface="Comic Sans MS"/>
              <a:cs typeface="Comic Sans MS"/>
              <a:sym typeface="Comic Sans MS"/>
            </a:endParaRPr>
          </a:p>
          <a:p>
            <a:pPr marL="457200" lvl="0" indent="-325702" algn="l" rtl="0">
              <a:lnSpc>
                <a:spcPct val="150000"/>
              </a:lnSpc>
              <a:spcBef>
                <a:spcPts val="0"/>
              </a:spcBef>
              <a:spcAft>
                <a:spcPts val="0"/>
              </a:spcAft>
              <a:buClr>
                <a:schemeClr val="dk1"/>
              </a:buClr>
              <a:buSzPct val="100000"/>
              <a:buFont typeface="Comic Sans MS"/>
              <a:buChar char="●"/>
            </a:pPr>
            <a:r>
              <a:rPr lang="en" sz="6116" dirty="0">
                <a:solidFill>
                  <a:schemeClr val="dk1"/>
                </a:solidFill>
                <a:latin typeface="Comic Sans MS"/>
                <a:ea typeface="Comic Sans MS"/>
                <a:cs typeface="Comic Sans MS"/>
                <a:sym typeface="Comic Sans MS"/>
              </a:rPr>
              <a:t>Top and bottom countries trends and how the obesity prevalence changed over time for top five countries.</a:t>
            </a:r>
            <a:endParaRPr sz="6116" dirty="0">
              <a:solidFill>
                <a:schemeClr val="dk1"/>
              </a:solidFill>
              <a:latin typeface="Comic Sans MS"/>
              <a:ea typeface="Comic Sans MS"/>
              <a:cs typeface="Comic Sans MS"/>
              <a:sym typeface="Comic Sans MS"/>
            </a:endParaRPr>
          </a:p>
          <a:p>
            <a:pPr marL="457200" lvl="0" indent="-325702" algn="l" rtl="0">
              <a:lnSpc>
                <a:spcPct val="150000"/>
              </a:lnSpc>
              <a:spcBef>
                <a:spcPts val="0"/>
              </a:spcBef>
              <a:spcAft>
                <a:spcPts val="0"/>
              </a:spcAft>
              <a:buClr>
                <a:schemeClr val="dk1"/>
              </a:buClr>
              <a:buSzPct val="100000"/>
              <a:buFont typeface="Comic Sans MS"/>
              <a:buChar char="●"/>
            </a:pPr>
            <a:r>
              <a:rPr lang="en" sz="6116" dirty="0">
                <a:solidFill>
                  <a:schemeClr val="dk1"/>
                </a:solidFill>
                <a:latin typeface="Comic Sans MS"/>
                <a:ea typeface="Comic Sans MS"/>
                <a:cs typeface="Comic Sans MS"/>
                <a:sym typeface="Comic Sans MS"/>
              </a:rPr>
              <a:t>Analyzing trends over decades for daily protein supply,obesity prevalence,calorie consumption,population,life expectancy.</a:t>
            </a:r>
            <a:endParaRPr sz="6116" dirty="0">
              <a:solidFill>
                <a:schemeClr val="dk1"/>
              </a:solidFill>
              <a:latin typeface="Comic Sans MS"/>
              <a:ea typeface="Comic Sans MS"/>
              <a:cs typeface="Comic Sans MS"/>
              <a:sym typeface="Comic Sans MS"/>
            </a:endParaRPr>
          </a:p>
          <a:p>
            <a:pPr marL="457200" lvl="0" indent="-325702" algn="l" rtl="0">
              <a:lnSpc>
                <a:spcPct val="150000"/>
              </a:lnSpc>
              <a:spcBef>
                <a:spcPts val="0"/>
              </a:spcBef>
              <a:spcAft>
                <a:spcPts val="0"/>
              </a:spcAft>
              <a:buClr>
                <a:schemeClr val="dk1"/>
              </a:buClr>
              <a:buSzPct val="100000"/>
              <a:buFont typeface="Comic Sans MS"/>
              <a:buChar char="●"/>
            </a:pPr>
            <a:r>
              <a:rPr lang="en" sz="6116" dirty="0">
                <a:solidFill>
                  <a:schemeClr val="dk1"/>
                </a:solidFill>
                <a:latin typeface="Comic Sans MS"/>
                <a:ea typeface="Comic Sans MS"/>
                <a:cs typeface="Comic Sans MS"/>
                <a:sym typeface="Comic Sans MS"/>
              </a:rPr>
              <a:t>Exploring the relationship between obesity prevalence, daily protein supply, daily calorie consumption.</a:t>
            </a:r>
            <a:endParaRPr sz="6116" dirty="0">
              <a:solidFill>
                <a:schemeClr val="dk1"/>
              </a:solidFill>
              <a:latin typeface="Comic Sans MS"/>
              <a:ea typeface="Comic Sans MS"/>
              <a:cs typeface="Comic Sans MS"/>
              <a:sym typeface="Comic Sans MS"/>
            </a:endParaRPr>
          </a:p>
          <a:p>
            <a:pPr marL="457200" lvl="0" indent="-325702" algn="l" rtl="0">
              <a:lnSpc>
                <a:spcPct val="150000"/>
              </a:lnSpc>
              <a:spcBef>
                <a:spcPts val="0"/>
              </a:spcBef>
              <a:spcAft>
                <a:spcPts val="0"/>
              </a:spcAft>
              <a:buClr>
                <a:schemeClr val="dk1"/>
              </a:buClr>
              <a:buSzPct val="100000"/>
              <a:buFont typeface="Comic Sans MS"/>
              <a:buChar char="●"/>
            </a:pPr>
            <a:r>
              <a:rPr lang="en" sz="6116" dirty="0">
                <a:solidFill>
                  <a:schemeClr val="dk1"/>
                </a:solidFill>
                <a:latin typeface="Comic Sans MS"/>
                <a:ea typeface="Comic Sans MS"/>
                <a:cs typeface="Comic Sans MS"/>
                <a:sym typeface="Comic Sans MS"/>
              </a:rPr>
              <a:t>Exploring the factors, such as  meat consumption and average daily steps,  and life expectancy correlate with obesity prevalence.</a:t>
            </a:r>
            <a:endParaRPr sz="6116" dirty="0">
              <a:solidFill>
                <a:schemeClr val="dk1"/>
              </a:solidFill>
              <a:latin typeface="Comic Sans MS"/>
              <a:ea typeface="Comic Sans MS"/>
              <a:cs typeface="Comic Sans MS"/>
              <a:sym typeface="Comic Sans MS"/>
            </a:endParaRPr>
          </a:p>
          <a:p>
            <a:pPr marL="457200" lvl="0" indent="-257175" algn="l" rtl="0">
              <a:lnSpc>
                <a:spcPct val="150000"/>
              </a:lnSpc>
              <a:spcBef>
                <a:spcPts val="0"/>
              </a:spcBef>
              <a:spcAft>
                <a:spcPts val="0"/>
              </a:spcAft>
              <a:buSzPct val="100000"/>
              <a:buChar char="●"/>
            </a:pPr>
            <a:endParaRPr dirty="0"/>
          </a:p>
          <a:p>
            <a:pPr marL="0" lvl="0" indent="0" algn="l" rtl="0">
              <a:lnSpc>
                <a:spcPct val="150000"/>
              </a:lnSpc>
              <a:spcBef>
                <a:spcPts val="0"/>
              </a:spcBef>
              <a:spcAft>
                <a:spcPts val="0"/>
              </a:spcAft>
              <a:buNone/>
            </a:pPr>
            <a:endParaRPr dirty="0"/>
          </a:p>
          <a:p>
            <a:pPr marL="0" lvl="0" indent="0" algn="l" rtl="0">
              <a:lnSpc>
                <a:spcPct val="150000"/>
              </a:lnSpc>
              <a:spcBef>
                <a:spcPts val="0"/>
              </a:spcBef>
              <a:spcAft>
                <a:spcPts val="0"/>
              </a:spcAft>
              <a:buClr>
                <a:schemeClr val="dk1"/>
              </a:buClr>
              <a:buSzPct val="61111"/>
              <a:buFont typeface="Arial"/>
              <a:buNone/>
            </a:pPr>
            <a:endParaRPr dirty="0"/>
          </a:p>
          <a:p>
            <a:pPr marL="0" lvl="0" indent="0" algn="l" rtl="0">
              <a:spcBef>
                <a:spcPts val="0"/>
              </a:spcBef>
              <a:spcAft>
                <a:spcPts val="0"/>
              </a:spcAft>
              <a:buClr>
                <a:schemeClr val="dk1"/>
              </a:buClr>
              <a:buSzPct val="61111"/>
              <a:buFont typeface="Arial"/>
              <a:buNone/>
            </a:pPr>
            <a:endParaRPr dirty="0"/>
          </a:p>
          <a:p>
            <a:pPr marL="0" lvl="0" indent="0" algn="l" rtl="0">
              <a:spcBef>
                <a:spcPts val="0"/>
              </a:spcBef>
              <a:spcAft>
                <a:spcPts val="0"/>
              </a:spcAft>
              <a:buClr>
                <a:schemeClr val="dk1"/>
              </a:buClr>
              <a:buSzPct val="61111"/>
              <a:buFont typeface="Arial"/>
              <a:buNone/>
            </a:pPr>
            <a:endParaRPr dirty="0"/>
          </a:p>
          <a:p>
            <a:pPr marL="0" lvl="0" indent="0" algn="l" rtl="0">
              <a:spcBef>
                <a:spcPts val="0"/>
              </a:spcBef>
              <a:spcAft>
                <a:spcPts val="0"/>
              </a:spcAft>
              <a:buClr>
                <a:schemeClr val="dk1"/>
              </a:buClr>
              <a:buSzPct val="61111"/>
              <a:buFont typeface="Arial"/>
              <a:buNone/>
            </a:pPr>
            <a:endParaRPr dirty="0"/>
          </a:p>
          <a:p>
            <a:pPr marL="0" lvl="0" indent="0" algn="l" rtl="0">
              <a:spcBef>
                <a:spcPts val="0"/>
              </a:spcBef>
              <a:spcAft>
                <a:spcPts val="0"/>
              </a:spcAft>
              <a:buClr>
                <a:schemeClr val="dk1"/>
              </a:buClr>
              <a:buSzPct val="61111"/>
              <a:buFont typeface="Arial"/>
              <a:buNone/>
            </a:pPr>
            <a:endParaRPr dirty="0"/>
          </a:p>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4="http://schemas.microsoft.com/office/powerpoint/2010/main">
    <mc:Choice Requires="p14">
      <p:transition spd="slow" p14:dur="2000" advTm="34025"/>
    </mc:Choice>
    <mc:Fallback xmlns="">
      <p:transition spd="slow" advTm="34025"/>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81"/>
        <p:cNvGrpSpPr/>
        <p:nvPr/>
      </p:nvGrpSpPr>
      <p:grpSpPr>
        <a:xfrm>
          <a:off x="0" y="0"/>
          <a:ext cx="0" cy="0"/>
          <a:chOff x="0" y="0"/>
          <a:chExt cx="0" cy="0"/>
        </a:xfrm>
      </p:grpSpPr>
      <p:pic>
        <p:nvPicPr>
          <p:cNvPr id="83" name="Google Shape;83;p16"/>
          <p:cNvPicPr preferRelativeResize="0"/>
          <p:nvPr/>
        </p:nvPicPr>
        <p:blipFill>
          <a:blip r:embed="rId3">
            <a:alphaModFix/>
          </a:blip>
          <a:stretch>
            <a:fillRect/>
          </a:stretch>
        </p:blipFill>
        <p:spPr>
          <a:xfrm>
            <a:off x="105450" y="63425"/>
            <a:ext cx="3250650" cy="250832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4" name="Google Shape;84;p16"/>
          <p:cNvSpPr txBox="1"/>
          <p:nvPr/>
        </p:nvSpPr>
        <p:spPr>
          <a:xfrm>
            <a:off x="80625" y="2682125"/>
            <a:ext cx="3275400" cy="238590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457200" lvl="0" indent="-304800" algn="l" rtl="0">
              <a:spcBef>
                <a:spcPts val="0"/>
              </a:spcBef>
              <a:spcAft>
                <a:spcPts val="0"/>
              </a:spcAft>
              <a:buClr>
                <a:schemeClr val="dk1"/>
              </a:buClr>
              <a:buSzPts val="1200"/>
              <a:buFont typeface="Comic Sans MS"/>
              <a:buChar char="●"/>
            </a:pPr>
            <a:r>
              <a:rPr lang="en" sz="1200" dirty="0">
                <a:solidFill>
                  <a:schemeClr val="dk1"/>
                </a:solidFill>
                <a:latin typeface="Comic Sans MS"/>
                <a:ea typeface="Comic Sans MS"/>
                <a:cs typeface="Comic Sans MS"/>
                <a:sym typeface="Comic Sans MS"/>
              </a:rPr>
              <a:t>According to the WHO, the global prevalence of obesity has nearly tripled since 1975. </a:t>
            </a:r>
            <a:endParaRPr sz="1200" dirty="0">
              <a:solidFill>
                <a:schemeClr val="dk1"/>
              </a:solidFill>
              <a:latin typeface="Comic Sans MS"/>
              <a:ea typeface="Comic Sans MS"/>
              <a:cs typeface="Comic Sans MS"/>
              <a:sym typeface="Comic Sans MS"/>
            </a:endParaRPr>
          </a:p>
          <a:p>
            <a:pPr marL="457200" lvl="0" indent="-304800" algn="l" rtl="0">
              <a:spcBef>
                <a:spcPts val="0"/>
              </a:spcBef>
              <a:spcAft>
                <a:spcPts val="0"/>
              </a:spcAft>
              <a:buClr>
                <a:schemeClr val="dk1"/>
              </a:buClr>
              <a:buSzPts val="1200"/>
              <a:buFont typeface="Comic Sans MS"/>
              <a:buChar char="●"/>
            </a:pPr>
            <a:r>
              <a:rPr lang="en" sz="1200" dirty="0">
                <a:solidFill>
                  <a:schemeClr val="dk1"/>
                </a:solidFill>
                <a:latin typeface="Comic Sans MS"/>
                <a:ea typeface="Comic Sans MS"/>
                <a:cs typeface="Comic Sans MS"/>
                <a:sym typeface="Comic Sans MS"/>
              </a:rPr>
              <a:t>In 2016, approximately </a:t>
            </a:r>
            <a:r>
              <a:rPr lang="en" sz="1200" b="1" dirty="0">
                <a:solidFill>
                  <a:schemeClr val="dk1"/>
                </a:solidFill>
                <a:latin typeface="Comic Sans MS"/>
                <a:ea typeface="Comic Sans MS"/>
                <a:cs typeface="Comic Sans MS"/>
                <a:sym typeface="Comic Sans MS"/>
              </a:rPr>
              <a:t>13% of the world's adult population </a:t>
            </a:r>
            <a:r>
              <a:rPr lang="en" sz="1200" dirty="0">
                <a:solidFill>
                  <a:schemeClr val="dk1"/>
                </a:solidFill>
                <a:latin typeface="Comic Sans MS"/>
                <a:ea typeface="Comic Sans MS"/>
                <a:cs typeface="Comic Sans MS"/>
                <a:sym typeface="Comic Sans MS"/>
              </a:rPr>
              <a:t>(about 650 million people) were classified as obese. </a:t>
            </a:r>
            <a:endParaRPr sz="1200" dirty="0">
              <a:solidFill>
                <a:schemeClr val="dk1"/>
              </a:solidFill>
              <a:latin typeface="Comic Sans MS"/>
              <a:ea typeface="Comic Sans MS"/>
              <a:cs typeface="Comic Sans MS"/>
              <a:sym typeface="Comic Sans MS"/>
            </a:endParaRPr>
          </a:p>
          <a:p>
            <a:pPr marL="457200" lvl="0" indent="-304800" algn="l" rtl="0">
              <a:spcBef>
                <a:spcPts val="0"/>
              </a:spcBef>
              <a:spcAft>
                <a:spcPts val="0"/>
              </a:spcAft>
              <a:buClr>
                <a:schemeClr val="dk1"/>
              </a:buClr>
              <a:buSzPts val="1200"/>
              <a:buFont typeface="Comic Sans MS"/>
              <a:buChar char="●"/>
            </a:pPr>
            <a:r>
              <a:rPr lang="en" sz="1200" dirty="0">
                <a:solidFill>
                  <a:schemeClr val="dk1"/>
                </a:solidFill>
                <a:latin typeface="Comic Sans MS"/>
                <a:ea typeface="Comic Sans MS"/>
                <a:cs typeface="Comic Sans MS"/>
                <a:sym typeface="Comic Sans MS"/>
              </a:rPr>
              <a:t>Obesity prevalence is typically defined as the proportion of a population that has a body mass index (BMI) of 30 or higher</a:t>
            </a:r>
            <a:endParaRPr sz="1200" dirty="0">
              <a:solidFill>
                <a:schemeClr val="dk1"/>
              </a:solidFill>
              <a:latin typeface="Comic Sans MS"/>
              <a:ea typeface="Comic Sans MS"/>
              <a:cs typeface="Comic Sans MS"/>
              <a:sym typeface="Comic Sans MS"/>
            </a:endParaRPr>
          </a:p>
          <a:p>
            <a:pPr marL="0" lvl="0" indent="0" algn="l" rtl="0">
              <a:spcBef>
                <a:spcPts val="0"/>
              </a:spcBef>
              <a:spcAft>
                <a:spcPts val="0"/>
              </a:spcAft>
              <a:buNone/>
            </a:pPr>
            <a:endParaRPr sz="1100" dirty="0">
              <a:solidFill>
                <a:schemeClr val="dk1"/>
              </a:solidFill>
              <a:latin typeface="Comic Sans MS"/>
              <a:ea typeface="Comic Sans MS"/>
              <a:cs typeface="Comic Sans MS"/>
              <a:sym typeface="Comic Sans MS"/>
            </a:endParaRPr>
          </a:p>
        </p:txBody>
      </p:sp>
      <p:pic>
        <p:nvPicPr>
          <p:cNvPr id="1026" name="Picture 2">
            <a:extLst>
              <a:ext uri="{FF2B5EF4-FFF2-40B4-BE49-F238E27FC236}">
                <a16:creationId xmlns:a16="http://schemas.microsoft.com/office/drawing/2014/main" id="{F381E766-1B99-A5AF-EAF2-F349A36305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84880" y="63425"/>
            <a:ext cx="5553669" cy="50046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2000" advTm="22789"/>
    </mc:Choice>
    <mc:Fallback xmlns="">
      <p:transition spd="slow" advTm="22789"/>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7"/>
          <p:cNvSpPr txBox="1">
            <a:spLocks noGrp="1"/>
          </p:cNvSpPr>
          <p:nvPr>
            <p:ph type="ctrTitle"/>
          </p:nvPr>
        </p:nvSpPr>
        <p:spPr>
          <a:xfrm>
            <a:off x="143275" y="1460850"/>
            <a:ext cx="8828700" cy="2759700"/>
          </a:xfrm>
          <a:prstGeom prst="rect">
            <a:avLst/>
          </a:prstGeom>
          <a:gradFill>
            <a:gsLst>
              <a:gs pos="0">
                <a:srgbClr val="DBD4EB"/>
              </a:gs>
              <a:gs pos="100000">
                <a:srgbClr val="9080BB"/>
              </a:gs>
            </a:gsLst>
            <a:path path="circle">
              <a:fillToRect l="50000" t="50000" r="50000" b="50000"/>
            </a:path>
            <a:tileRect/>
          </a:gradFill>
        </p:spPr>
        <p:txBody>
          <a:bodyPr spcFirstLastPara="1" wrap="square" lIns="91425" tIns="91425" rIns="91425" bIns="91425" anchor="b" anchorCtr="0">
            <a:normAutofit/>
          </a:bodyPr>
          <a:lstStyle/>
          <a:p>
            <a:pPr marL="0" lvl="0" indent="0" algn="ctr" rtl="0">
              <a:spcBef>
                <a:spcPts val="0"/>
              </a:spcBef>
              <a:spcAft>
                <a:spcPts val="0"/>
              </a:spcAft>
              <a:buClr>
                <a:schemeClr val="dk1"/>
              </a:buClr>
              <a:buSzPts val="1100"/>
              <a:buFont typeface="Arial"/>
              <a:buNone/>
            </a:pPr>
            <a:r>
              <a:rPr lang="en" sz="2500">
                <a:latin typeface="Comic Sans MS"/>
                <a:ea typeface="Comic Sans MS"/>
                <a:cs typeface="Comic Sans MS"/>
                <a:sym typeface="Comic Sans MS"/>
              </a:rPr>
              <a:t>  </a:t>
            </a:r>
            <a:endParaRPr sz="4900">
              <a:latin typeface="Comic Sans MS"/>
              <a:ea typeface="Comic Sans MS"/>
              <a:cs typeface="Comic Sans MS"/>
              <a:sym typeface="Comic Sans MS"/>
            </a:endParaRPr>
          </a:p>
        </p:txBody>
      </p:sp>
      <p:pic>
        <p:nvPicPr>
          <p:cNvPr id="90" name="Google Shape;90;p17"/>
          <p:cNvPicPr preferRelativeResize="0"/>
          <p:nvPr/>
        </p:nvPicPr>
        <p:blipFill>
          <a:blip r:embed="rId3">
            <a:alphaModFix/>
          </a:blip>
          <a:stretch>
            <a:fillRect/>
          </a:stretch>
        </p:blipFill>
        <p:spPr>
          <a:xfrm>
            <a:off x="5674275" y="1519575"/>
            <a:ext cx="3194150" cy="261870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1" name="Google Shape;91;p17"/>
          <p:cNvSpPr/>
          <p:nvPr/>
        </p:nvSpPr>
        <p:spPr>
          <a:xfrm>
            <a:off x="213725" y="1531350"/>
            <a:ext cx="5390100" cy="2618700"/>
          </a:xfrm>
          <a:prstGeom prst="flowChartAlternateProcess">
            <a:avLst/>
          </a:prstGeom>
          <a:gradFill>
            <a:gsLst>
              <a:gs pos="0">
                <a:srgbClr val="FFC882"/>
              </a:gs>
              <a:gs pos="100000">
                <a:srgbClr val="F58E09"/>
              </a:gs>
            </a:gsLst>
            <a:path path="circle">
              <a:fillToRect l="50000" t="50000" r="50000" b="50000"/>
            </a:path>
            <a:tileRect/>
          </a:gra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900">
                <a:solidFill>
                  <a:schemeClr val="dk1"/>
                </a:solidFill>
                <a:latin typeface="Comic Sans MS"/>
                <a:ea typeface="Comic Sans MS"/>
                <a:cs typeface="Comic Sans MS"/>
                <a:sym typeface="Comic Sans MS"/>
              </a:rPr>
              <a:t>DATA </a:t>
            </a:r>
            <a:r>
              <a:rPr lang="en" sz="3500">
                <a:solidFill>
                  <a:schemeClr val="dk1"/>
                </a:solidFill>
                <a:latin typeface="Comic Sans MS"/>
                <a:ea typeface="Comic Sans MS"/>
                <a:cs typeface="Comic Sans MS"/>
                <a:sym typeface="Comic Sans MS"/>
              </a:rPr>
              <a:t> </a:t>
            </a:r>
            <a:endParaRPr sz="2400"/>
          </a:p>
          <a:p>
            <a:pPr marL="0" lvl="0" indent="0" algn="ctr" rtl="0">
              <a:spcBef>
                <a:spcPts val="0"/>
              </a:spcBef>
              <a:spcAft>
                <a:spcPts val="0"/>
              </a:spcAft>
              <a:buClr>
                <a:schemeClr val="dk1"/>
              </a:buClr>
              <a:buSzPts val="1100"/>
              <a:buFont typeface="Arial"/>
              <a:buNone/>
            </a:pPr>
            <a:r>
              <a:rPr lang="en" sz="3900">
                <a:solidFill>
                  <a:schemeClr val="dk1"/>
                </a:solidFill>
                <a:latin typeface="Comic Sans MS"/>
                <a:ea typeface="Comic Sans MS"/>
                <a:cs typeface="Comic Sans MS"/>
                <a:sym typeface="Comic Sans MS"/>
              </a:rPr>
              <a:t>QUESTIONS</a:t>
            </a:r>
            <a:r>
              <a:rPr lang="en" sz="3500">
                <a:solidFill>
                  <a:schemeClr val="dk1"/>
                </a:solidFill>
                <a:latin typeface="Comic Sans MS"/>
                <a:ea typeface="Comic Sans MS"/>
                <a:cs typeface="Comic Sans MS"/>
                <a:sym typeface="Comic Sans MS"/>
              </a:rPr>
              <a:t>?</a:t>
            </a:r>
            <a:endParaRPr sz="2400"/>
          </a:p>
        </p:txBody>
      </p:sp>
    </p:spTree>
  </p:cSld>
  <p:clrMapOvr>
    <a:masterClrMapping/>
  </p:clrMapOvr>
  <mc:AlternateContent xmlns:mc="http://schemas.openxmlformats.org/markup-compatibility/2006" xmlns:p14="http://schemas.microsoft.com/office/powerpoint/2010/main">
    <mc:Choice Requires="p14">
      <p:transition spd="slow" p14:dur="2000" advTm="3311"/>
    </mc:Choice>
    <mc:Fallback xmlns="">
      <p:transition spd="slow" advTm="3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90"/>
                                        </p:tgtEl>
                                        <p:attrNameLst>
                                          <p:attrName>style.visibility</p:attrName>
                                        </p:attrNameLst>
                                      </p:cBhvr>
                                      <p:to>
                                        <p:strVal val="visible"/>
                                      </p:to>
                                    </p:set>
                                    <p:anim calcmode="lin" valueType="num">
                                      <p:cBhvr additive="base">
                                        <p:cTn id="7" dur="1000"/>
                                        <p:tgtEl>
                                          <p:spTgt spid="9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95"/>
        <p:cNvGrpSpPr/>
        <p:nvPr/>
      </p:nvGrpSpPr>
      <p:grpSpPr>
        <a:xfrm>
          <a:off x="0" y="0"/>
          <a:ext cx="0" cy="0"/>
          <a:chOff x="0" y="0"/>
          <a:chExt cx="0" cy="0"/>
        </a:xfrm>
      </p:grpSpPr>
      <p:sp>
        <p:nvSpPr>
          <p:cNvPr id="96" name="Google Shape;96;p18"/>
          <p:cNvSpPr txBox="1">
            <a:spLocks noGrp="1"/>
          </p:cNvSpPr>
          <p:nvPr>
            <p:ph type="ctrTitle"/>
          </p:nvPr>
        </p:nvSpPr>
        <p:spPr>
          <a:xfrm>
            <a:off x="86100" y="480060"/>
            <a:ext cx="8971800" cy="3456940"/>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b" anchorCtr="0">
            <a:normAutofit/>
          </a:bodyPr>
          <a:lstStyle/>
          <a:p>
            <a:pPr marL="0" lvl="0" indent="0" algn="l" rtl="0">
              <a:spcBef>
                <a:spcPts val="0"/>
              </a:spcBef>
              <a:spcAft>
                <a:spcPts val="0"/>
              </a:spcAft>
              <a:buClr>
                <a:schemeClr val="dk1"/>
              </a:buClr>
              <a:buSzPts val="1100"/>
              <a:buFont typeface="Arial"/>
              <a:buNone/>
            </a:pPr>
            <a:r>
              <a:rPr lang="en-US" sz="2500" dirty="0">
                <a:latin typeface="Comic Sans MS"/>
                <a:ea typeface="Comic Sans MS"/>
                <a:cs typeface="Comic Sans MS"/>
                <a:sym typeface="Comic Sans MS"/>
              </a:rPr>
              <a:t>Which country had the greatest increase in obesity rates over time, and which had a decrease?</a:t>
            </a:r>
            <a:endParaRPr lang="en-US" sz="4900" dirty="0">
              <a:latin typeface="Comic Sans MS"/>
              <a:ea typeface="Comic Sans MS"/>
              <a:cs typeface="Comic Sans MS"/>
              <a:sym typeface="Comic Sans MS"/>
            </a:endParaRPr>
          </a:p>
        </p:txBody>
      </p:sp>
      <p:pic>
        <p:nvPicPr>
          <p:cNvPr id="3" name="Picture 2" descr="A map of the world&#10;&#10;Description automatically generated">
            <a:extLst>
              <a:ext uri="{FF2B5EF4-FFF2-40B4-BE49-F238E27FC236}">
                <a16:creationId xmlns:a16="http://schemas.microsoft.com/office/drawing/2014/main" id="{A05B30E5-E827-A8B1-1AD4-2D56EC94EBD8}"/>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85195" y="578734"/>
            <a:ext cx="8750461" cy="243068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767"/>
    </mc:Choice>
    <mc:Fallback xmlns="">
      <p:transition spd="slow" advTm="10767"/>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00"/>
        <p:cNvGrpSpPr/>
        <p:nvPr/>
      </p:nvGrpSpPr>
      <p:grpSpPr>
        <a:xfrm>
          <a:off x="0" y="0"/>
          <a:ext cx="0" cy="0"/>
          <a:chOff x="0" y="0"/>
          <a:chExt cx="0" cy="0"/>
        </a:xfrm>
      </p:grpSpPr>
      <p:pic>
        <p:nvPicPr>
          <p:cNvPr id="3" name="Picture 2">
            <a:extLst>
              <a:ext uri="{FF2B5EF4-FFF2-40B4-BE49-F238E27FC236}">
                <a16:creationId xmlns:a16="http://schemas.microsoft.com/office/drawing/2014/main" id="{F62C4A93-3BFA-9829-AA45-182DBCCFDF3F}"/>
              </a:ext>
            </a:extLst>
          </p:cNvPr>
          <p:cNvPicPr>
            <a:picLocks noChangeAspect="1"/>
          </p:cNvPicPr>
          <p:nvPr/>
        </p:nvPicPr>
        <p:blipFill>
          <a:blip r:embed="rId3"/>
          <a:stretch>
            <a:fillRect/>
          </a:stretch>
        </p:blipFill>
        <p:spPr>
          <a:xfrm>
            <a:off x="99060" y="114300"/>
            <a:ext cx="8915400" cy="4907280"/>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52220"/>
    </mc:Choice>
    <mc:Fallback xmlns="">
      <p:transition spd="slow" advTm="5222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05"/>
        <p:cNvGrpSpPr/>
        <p:nvPr/>
      </p:nvGrpSpPr>
      <p:grpSpPr>
        <a:xfrm>
          <a:off x="0" y="0"/>
          <a:ext cx="0" cy="0"/>
          <a:chOff x="0" y="0"/>
          <a:chExt cx="0" cy="0"/>
        </a:xfrm>
      </p:grpSpPr>
      <p:sp>
        <p:nvSpPr>
          <p:cNvPr id="106" name="Google Shape;106;p20"/>
          <p:cNvSpPr txBox="1">
            <a:spLocks noGrp="1"/>
          </p:cNvSpPr>
          <p:nvPr>
            <p:ph type="body" idx="1"/>
          </p:nvPr>
        </p:nvSpPr>
        <p:spPr>
          <a:xfrm>
            <a:off x="138900" y="590309"/>
            <a:ext cx="8866200" cy="4097438"/>
          </a:xfrm>
          <a:prstGeom prst="rect">
            <a:avLst/>
          </a:prstGeom>
          <a:gradFill>
            <a:gsLst>
              <a:gs pos="0">
                <a:srgbClr val="DBD4EB"/>
              </a:gs>
              <a:gs pos="100000">
                <a:srgbClr val="9080BB"/>
              </a:gs>
            </a:gsLst>
            <a:path path="circle">
              <a:fillToRect l="50000" t="50000" r="50000" b="50000"/>
            </a:path>
            <a:tileRect/>
          </a:gradFill>
          <a:ln w="9525" cap="flat" cmpd="sng">
            <a:solidFill>
              <a:srgbClr val="000000"/>
            </a:solidFill>
            <a:prstDash val="solid"/>
            <a:round/>
            <a:headEnd type="none" w="sm" len="sm"/>
            <a:tailEnd type="none" w="sm" len="sm"/>
          </a:ln>
        </p:spPr>
        <p:txBody>
          <a:bodyPr spcFirstLastPara="1" wrap="square" lIns="91425" tIns="91425" rIns="91425" bIns="91425" anchor="t" anchorCtr="0">
            <a:normAutofit/>
          </a:bodyPr>
          <a:lstStyle/>
          <a:p>
            <a:pPr marL="0" lvl="0" indent="0" algn="l" rtl="0">
              <a:spcBef>
                <a:spcPts val="1800"/>
              </a:spcBef>
              <a:spcAft>
                <a:spcPts val="0"/>
              </a:spcAft>
              <a:buClr>
                <a:schemeClr val="dk1"/>
              </a:buClr>
              <a:buSzPts val="1100"/>
              <a:buFont typeface="Arial"/>
              <a:buNone/>
            </a:pPr>
            <a:endParaRPr sz="1700" b="1" dirty="0">
              <a:solidFill>
                <a:schemeClr val="dk1"/>
              </a:solidFill>
              <a:highlight>
                <a:srgbClr val="111111"/>
              </a:highlight>
            </a:endParaRPr>
          </a:p>
          <a:p>
            <a:pPr marL="0" lvl="0" indent="0" algn="ctr" rtl="0">
              <a:spcBef>
                <a:spcPts val="400"/>
              </a:spcBef>
              <a:spcAft>
                <a:spcPts val="1200"/>
              </a:spcAft>
              <a:buNone/>
            </a:pPr>
            <a:r>
              <a:rPr lang="en" sz="2500" dirty="0">
                <a:solidFill>
                  <a:schemeClr val="dk1"/>
                </a:solidFill>
                <a:latin typeface="Comic Sans MS"/>
                <a:ea typeface="Comic Sans MS"/>
                <a:cs typeface="Comic Sans MS"/>
                <a:sym typeface="Comic Sans MS"/>
              </a:rPr>
              <a:t>Which country had lowest obesity rates in overall?</a:t>
            </a:r>
            <a:endParaRPr sz="2500" dirty="0">
              <a:solidFill>
                <a:schemeClr val="dk1"/>
              </a:solidFill>
              <a:latin typeface="Comic Sans MS"/>
              <a:ea typeface="Comic Sans MS"/>
              <a:cs typeface="Comic Sans MS"/>
              <a:sym typeface="Comic Sans MS"/>
            </a:endParaRPr>
          </a:p>
        </p:txBody>
      </p:sp>
      <p:pic>
        <p:nvPicPr>
          <p:cNvPr id="4" name="Picture 3" descr="A map of the world">
            <a:extLst>
              <a:ext uri="{FF2B5EF4-FFF2-40B4-BE49-F238E27FC236}">
                <a16:creationId xmlns:a16="http://schemas.microsoft.com/office/drawing/2014/main" id="{3E91B050-6E12-167C-915B-2C8E5A91C774}"/>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89367" y="1956122"/>
            <a:ext cx="8588416" cy="234917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037"/>
    </mc:Choice>
    <mc:Fallback xmlns="">
      <p:transition spd="slow" advTm="11037"/>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FC882"/>
            </a:gs>
            <a:gs pos="100000">
              <a:srgbClr val="F58E09"/>
            </a:gs>
          </a:gsLst>
          <a:path path="circle">
            <a:fillToRect l="50000" t="50000" r="50000" b="50000"/>
          </a:path>
          <a:tileRect/>
        </a:gradFill>
        <a:effectLst/>
      </p:bgPr>
    </p:bg>
    <p:spTree>
      <p:nvGrpSpPr>
        <p:cNvPr id="1" name="Shape 110"/>
        <p:cNvGrpSpPr/>
        <p:nvPr/>
      </p:nvGrpSpPr>
      <p:grpSpPr>
        <a:xfrm>
          <a:off x="0" y="0"/>
          <a:ext cx="0" cy="0"/>
          <a:chOff x="0" y="0"/>
          <a:chExt cx="0" cy="0"/>
        </a:xfrm>
      </p:grpSpPr>
      <p:pic>
        <p:nvPicPr>
          <p:cNvPr id="3" name="Picture 2">
            <a:extLst>
              <a:ext uri="{FF2B5EF4-FFF2-40B4-BE49-F238E27FC236}">
                <a16:creationId xmlns:a16="http://schemas.microsoft.com/office/drawing/2014/main" id="{7EDCBD4D-C34A-82F7-2D3A-A61423088BBC}"/>
              </a:ext>
            </a:extLst>
          </p:cNvPr>
          <p:cNvPicPr>
            <a:picLocks noChangeAspect="1"/>
          </p:cNvPicPr>
          <p:nvPr/>
        </p:nvPicPr>
        <p:blipFill>
          <a:blip r:embed="rId3"/>
          <a:stretch>
            <a:fillRect/>
          </a:stretch>
        </p:blipFill>
        <p:spPr>
          <a:xfrm>
            <a:off x="101600" y="88900"/>
            <a:ext cx="8953500" cy="4978400"/>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spd="slow" p14:dur="2000" advTm="27969"/>
    </mc:Choice>
    <mc:Fallback xmlns="">
      <p:transition spd="slow" advTm="27969"/>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 Boardroom</Template>
  <TotalTime>1628</TotalTime>
  <Words>560</Words>
  <Application>Microsoft Office PowerPoint</Application>
  <PresentationFormat>On-screen Show (16:9)</PresentationFormat>
  <Paragraphs>56</Paragraphs>
  <Slides>21</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Comic Sans MS</vt:lpstr>
      <vt:lpstr>Courier New</vt:lpstr>
      <vt:lpstr>Simple Light</vt:lpstr>
      <vt:lpstr>PowerPoint Presentation</vt:lpstr>
      <vt:lpstr>Motivation: Obesity has become a significant public health issue worldwide, with increasing rates observed in both developed and developing countries.  This project aims to explore the factors contributing to obesity prevalence across countries over different time periods.  By analyzing key indicators such as GDP per capita, daily protein supply, daily calorie supply,life expectancy, physical activity, meat consumption, this project provides insights into how socioeconomic factors influence obesity rates.  These insights can help inform public health policies, promote healthier lifestyles, and ultimately improve public health outcomes.</vt:lpstr>
      <vt:lpstr>PowerPoint Presentation</vt:lpstr>
      <vt:lpstr>PowerPoint Presentation</vt:lpstr>
      <vt:lpstr>  </vt:lpstr>
      <vt:lpstr>Which country had the greatest increase in obesity rates over time, and which had a decrease?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Prathima swetha Balaraju</cp:lastModifiedBy>
  <cp:revision>34</cp:revision>
  <dcterms:modified xsi:type="dcterms:W3CDTF">2024-12-19T22:45:31Z</dcterms:modified>
</cp:coreProperties>
</file>